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5"/>
  </p:notesMasterIdLst>
  <p:sldIdLst>
    <p:sldId id="257" r:id="rId2"/>
    <p:sldId id="314" r:id="rId3"/>
    <p:sldId id="313" r:id="rId4"/>
    <p:sldId id="265" r:id="rId5"/>
    <p:sldId id="267" r:id="rId6"/>
    <p:sldId id="268" r:id="rId7"/>
    <p:sldId id="269" r:id="rId8"/>
    <p:sldId id="266" r:id="rId9"/>
    <p:sldId id="278" r:id="rId10"/>
    <p:sldId id="279" r:id="rId11"/>
    <p:sldId id="280" r:id="rId12"/>
    <p:sldId id="301" r:id="rId13"/>
    <p:sldId id="302" r:id="rId14"/>
    <p:sldId id="303" r:id="rId15"/>
    <p:sldId id="304" r:id="rId16"/>
    <p:sldId id="305" r:id="rId17"/>
    <p:sldId id="270" r:id="rId18"/>
    <p:sldId id="258" r:id="rId19"/>
    <p:sldId id="259" r:id="rId20"/>
    <p:sldId id="283" r:id="rId21"/>
    <p:sldId id="281" r:id="rId22"/>
    <p:sldId id="307" r:id="rId23"/>
    <p:sldId id="315" r:id="rId24"/>
    <p:sldId id="260" r:id="rId25"/>
    <p:sldId id="306" r:id="rId26"/>
    <p:sldId id="282" r:id="rId27"/>
    <p:sldId id="272" r:id="rId28"/>
    <p:sldId id="273" r:id="rId29"/>
    <p:sldId id="274" r:id="rId30"/>
    <p:sldId id="309" r:id="rId31"/>
    <p:sldId id="308" r:id="rId32"/>
    <p:sldId id="310" r:id="rId33"/>
    <p:sldId id="275" r:id="rId34"/>
    <p:sldId id="311" r:id="rId35"/>
    <p:sldId id="284" r:id="rId36"/>
    <p:sldId id="285" r:id="rId37"/>
    <p:sldId id="286" r:id="rId38"/>
    <p:sldId id="287" r:id="rId39"/>
    <p:sldId id="288" r:id="rId40"/>
    <p:sldId id="289" r:id="rId41"/>
    <p:sldId id="290" r:id="rId42"/>
    <p:sldId id="294" r:id="rId43"/>
    <p:sldId id="296" r:id="rId44"/>
    <p:sldId id="277" r:id="rId45"/>
    <p:sldId id="271" r:id="rId46"/>
    <p:sldId id="276" r:id="rId47"/>
    <p:sldId id="312" r:id="rId48"/>
    <p:sldId id="297" r:id="rId49"/>
    <p:sldId id="298" r:id="rId50"/>
    <p:sldId id="299" r:id="rId51"/>
    <p:sldId id="300" r:id="rId52"/>
    <p:sldId id="262" r:id="rId53"/>
    <p:sldId id="263"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4099A-2D0D-43DC-A6CA-78A25BE7EEB3}" type="datetimeFigureOut">
              <a:rPr lang="it-IT" smtClean="0"/>
              <a:pPr/>
              <a:t>06/03/2016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BBC8A-778E-46C0-BAE7-4BE1041C727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solidFill>
                  <a:srgbClr val="000000"/>
                </a:solidFill>
              </a:rPr>
              <a:t>IL maltrattamento e l’abuso sessuale  nei confronti dei minori  ,non sono fenomeni moderni……..appartengono ad una realtà antica, per molto tempo ignorata, tollerata o giustificata</a:t>
            </a:r>
          </a:p>
          <a:p>
            <a:pPr eaLnBrk="1" hangingPunct="1"/>
            <a:r>
              <a:rPr lang="it-IT" b="1" smtClean="0"/>
              <a:t>I primi studi </a:t>
            </a:r>
            <a:r>
              <a:rPr lang="it-IT" smtClean="0"/>
              <a:t>, nascono in ambito medico: </a:t>
            </a:r>
          </a:p>
        </p:txBody>
      </p:sp>
      <p:sp>
        <p:nvSpPr>
          <p:cNvPr id="4" name="Segnaposto numero diapositiva 3"/>
          <p:cNvSpPr>
            <a:spLocks noGrp="1"/>
          </p:cNvSpPr>
          <p:nvPr>
            <p:ph type="sldNum" sz="quarter" idx="5"/>
          </p:nvPr>
        </p:nvSpPr>
        <p:spPr/>
        <p:txBody>
          <a:bodyPr/>
          <a:lstStyle/>
          <a:p>
            <a:pPr>
              <a:defRPr/>
            </a:pPr>
            <a:fld id="{F61ACC23-B8CF-4F2D-AC40-9AE15B1A6223}" type="slidenum">
              <a:rPr lang="it-IT" smtClean="0"/>
              <a:pPr>
                <a:defRPr/>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9C631A-A780-496B-B050-CBB4E1DA303B}" type="slidenum">
              <a:rPr lang="it-IT" smtClean="0"/>
              <a:pPr/>
              <a:t>45</a:t>
            </a:fld>
            <a:endParaRPr lang="it-IT"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it-IT"/>
              <a:t>M. Malacrea, Parigi, 20.11.03</a:t>
            </a: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4BAC07F-8CFE-4808-B088-F3161CBDAAC8}" type="slidenum">
              <a:rPr lang="it-IT" smtClean="0"/>
              <a:pPr/>
              <a:t>53</a:t>
            </a:fld>
            <a:endParaRPr lang="it-IT"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BFC8AA58-C733-4EE1-91DA-E4431975800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78C4F2-95B0-4D72-965B-57B9F0CE03AF}" type="datetimeFigureOut">
              <a:rPr lang="it-IT" smtClean="0"/>
              <a:pPr/>
              <a:t>06/03/2016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835A8-DA63-47D1-BFDB-F5293A42970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8C4F2-95B0-4D72-965B-57B9F0CE03AF}" type="datetimeFigureOut">
              <a:rPr lang="it-IT" smtClean="0"/>
              <a:pPr/>
              <a:t>06/03/2016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835A8-DA63-47D1-BFDB-F5293A42970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052513"/>
            <a:ext cx="8280400" cy="2520950"/>
          </a:xfrm>
        </p:spPr>
        <p:txBody>
          <a:bodyPr/>
          <a:lstStyle/>
          <a:p>
            <a:pPr eaLnBrk="1" hangingPunct="1"/>
            <a:r>
              <a:rPr lang="it-IT" sz="6000" b="1" dirty="0" smtClean="0">
                <a:solidFill>
                  <a:srgbClr val="002060"/>
                </a:solidFill>
                <a:latin typeface="Times New Roman" pitchFamily="18" charset="0"/>
              </a:rPr>
              <a:t>Esperienze Sfavorevoli Infantili</a:t>
            </a:r>
            <a:endParaRPr lang="it-IT" sz="5400" b="1" i="1" dirty="0" smtClean="0">
              <a:solidFill>
                <a:srgbClr val="002060"/>
              </a:solidFill>
              <a:latin typeface="Times New Roman" pitchFamily="18" charset="0"/>
            </a:endParaRPr>
          </a:p>
        </p:txBody>
      </p:sp>
      <p:sp>
        <p:nvSpPr>
          <p:cNvPr id="2051"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
        <p:nvSpPr>
          <p:cNvPr id="3078" name="Text Box 6"/>
          <p:cNvSpPr txBox="1">
            <a:spLocks noChangeArrowheads="1"/>
          </p:cNvSpPr>
          <p:nvPr/>
        </p:nvSpPr>
        <p:spPr bwMode="auto">
          <a:xfrm>
            <a:off x="179388" y="3573463"/>
            <a:ext cx="8869362" cy="1754326"/>
          </a:xfrm>
          <a:prstGeom prst="rect">
            <a:avLst/>
          </a:prstGeom>
          <a:noFill/>
          <a:ln w="9525">
            <a:noFill/>
            <a:miter lim="800000"/>
            <a:headEnd/>
            <a:tailEnd/>
          </a:ln>
        </p:spPr>
        <p:txBody>
          <a:bodyPr>
            <a:spAutoFit/>
          </a:bodyPr>
          <a:lstStyle/>
          <a:p>
            <a:pPr algn="ctr"/>
            <a:r>
              <a:rPr lang="it-IT" sz="5400" b="1" i="1" dirty="0">
                <a:solidFill>
                  <a:srgbClr val="002060"/>
                </a:solidFill>
                <a:latin typeface="Times New Roman" pitchFamily="18" charset="0"/>
              </a:rPr>
              <a:t>cosa dobbiamo sapere per decidere che fare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078"/>
                                        </p:tgtEl>
                                        <p:attrNameLst>
                                          <p:attrName>style.visibility</p:attrName>
                                        </p:attrNameLst>
                                      </p:cBhvr>
                                      <p:to>
                                        <p:strVal val="visible"/>
                                      </p:to>
                                    </p:set>
                                    <p:anim calcmode="discrete" valueType="clr">
                                      <p:cBhvr override="childStyle">
                                        <p:cTn id="11" dur="8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78"/>
                                        </p:tgtEl>
                                        <p:attrNameLst>
                                          <p:attrName>fillcolor</p:attrName>
                                        </p:attrNameLst>
                                      </p:cBhvr>
                                      <p:tavLst>
                                        <p:tav tm="0">
                                          <p:val>
                                            <p:clrVal>
                                              <a:schemeClr val="accent2"/>
                                            </p:clrVal>
                                          </p:val>
                                        </p:tav>
                                        <p:tav tm="50000">
                                          <p:val>
                                            <p:clrVal>
                                              <a:schemeClr val="hlink"/>
                                            </p:clrVal>
                                          </p:val>
                                        </p:tav>
                                      </p:tavLst>
                                    </p:anim>
                                    <p:set>
                                      <p:cBhvr>
                                        <p:cTn id="13" dur="80"/>
                                        <p:tgtEl>
                                          <p:spTgt spid="3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04664"/>
            <a:ext cx="9144000" cy="1012974"/>
          </a:xfrm>
        </p:spPr>
        <p:txBody>
          <a:bodyPr>
            <a:normAutofit/>
          </a:bodyPr>
          <a:lstStyle/>
          <a:p>
            <a:r>
              <a:rPr lang="it-IT" sz="2000" b="1" dirty="0">
                <a:solidFill>
                  <a:srgbClr val="003399"/>
                </a:solidFill>
                <a:latin typeface="Times New Roman" pitchFamily="18" charset="0"/>
              </a:rPr>
              <a:t>GLI EFFETTI DELL’ABUSO ALL’INFANZIA SULLA SALUTE: QUATTRO PERCORSI ATTRAVERSO CUI L’ABUSO PUÒ INFLUIRE SULLA </a:t>
            </a:r>
            <a:r>
              <a:rPr lang="it-IT" sz="2000" b="1" dirty="0" smtClean="0">
                <a:solidFill>
                  <a:srgbClr val="003399"/>
                </a:solidFill>
                <a:latin typeface="Times New Roman" pitchFamily="18" charset="0"/>
              </a:rPr>
              <a:t>SALUTE</a:t>
            </a:r>
            <a:endParaRPr lang="it-IT" sz="2000" b="1" dirty="0">
              <a:solidFill>
                <a:srgbClr val="003399"/>
              </a:solidFill>
              <a:latin typeface="Times New Roman" pitchFamily="18" charset="0"/>
            </a:endParaRPr>
          </a:p>
        </p:txBody>
      </p:sp>
      <p:sp>
        <p:nvSpPr>
          <p:cNvPr id="3075" name="Rectangle 3"/>
          <p:cNvSpPr>
            <a:spLocks noGrp="1" noChangeArrowheads="1"/>
          </p:cNvSpPr>
          <p:nvPr>
            <p:ph sz="half" idx="1"/>
          </p:nvPr>
        </p:nvSpPr>
        <p:spPr>
          <a:xfrm>
            <a:off x="323850" y="1557338"/>
            <a:ext cx="4248150" cy="4967287"/>
          </a:xfrm>
        </p:spPr>
        <p:txBody>
          <a:bodyPr/>
          <a:lstStyle/>
          <a:p>
            <a:pPr>
              <a:lnSpc>
                <a:spcPct val="80000"/>
              </a:lnSpc>
              <a:buFontTx/>
              <a:buNone/>
            </a:pPr>
            <a:r>
              <a:rPr lang="it-IT" sz="2000" b="1" dirty="0">
                <a:solidFill>
                  <a:srgbClr val="003399"/>
                </a:solidFill>
                <a:latin typeface="Times New Roman" pitchFamily="18" charset="0"/>
              </a:rPr>
              <a:t>I percorsi comportamentali</a:t>
            </a:r>
            <a:endParaRPr lang="it-IT" sz="2000" i="1" dirty="0">
              <a:solidFill>
                <a:srgbClr val="003399"/>
              </a:solidFill>
              <a:latin typeface="Times New Roman" pitchFamily="18" charset="0"/>
            </a:endParaRPr>
          </a:p>
          <a:p>
            <a:pPr>
              <a:lnSpc>
                <a:spcPct val="80000"/>
              </a:lnSpc>
            </a:pPr>
            <a:r>
              <a:rPr lang="it-IT" sz="2000" i="1" dirty="0">
                <a:solidFill>
                  <a:srgbClr val="003399"/>
                </a:solidFill>
                <a:latin typeface="Times New Roman" pitchFamily="18" charset="0"/>
              </a:rPr>
              <a:t>L’abuso di sostanze</a:t>
            </a:r>
          </a:p>
          <a:p>
            <a:pPr>
              <a:lnSpc>
                <a:spcPct val="80000"/>
              </a:lnSpc>
            </a:pPr>
            <a:r>
              <a:rPr lang="it-IT" sz="2000" i="1" dirty="0">
                <a:solidFill>
                  <a:srgbClr val="003399"/>
                </a:solidFill>
                <a:latin typeface="Times New Roman" pitchFamily="18" charset="0"/>
              </a:rPr>
              <a:t>L’obesità e i disturbi dell’alimentazione</a:t>
            </a:r>
          </a:p>
          <a:p>
            <a:pPr>
              <a:lnSpc>
                <a:spcPct val="80000"/>
              </a:lnSpc>
            </a:pPr>
            <a:r>
              <a:rPr lang="it-IT" sz="2000" i="1" dirty="0">
                <a:solidFill>
                  <a:srgbClr val="003399"/>
                </a:solidFill>
                <a:latin typeface="Times New Roman" pitchFamily="18" charset="0"/>
              </a:rPr>
              <a:t>Il suicidio</a:t>
            </a:r>
          </a:p>
          <a:p>
            <a:pPr>
              <a:lnSpc>
                <a:spcPct val="80000"/>
              </a:lnSpc>
            </a:pPr>
            <a:r>
              <a:rPr lang="it-IT" sz="2000" i="1" dirty="0">
                <a:solidFill>
                  <a:srgbClr val="003399"/>
                </a:solidFill>
                <a:latin typeface="Times New Roman" pitchFamily="18" charset="0"/>
              </a:rPr>
              <a:t>I comportamenti sessuali ad alto rischio</a:t>
            </a:r>
          </a:p>
          <a:p>
            <a:pPr>
              <a:lnSpc>
                <a:spcPct val="80000"/>
              </a:lnSpc>
            </a:pPr>
            <a:r>
              <a:rPr lang="it-IT" sz="2000" i="1" dirty="0">
                <a:solidFill>
                  <a:srgbClr val="003399"/>
                </a:solidFill>
                <a:latin typeface="Times New Roman" pitchFamily="18" charset="0"/>
              </a:rPr>
              <a:t>Il fumo</a:t>
            </a:r>
          </a:p>
          <a:p>
            <a:pPr>
              <a:lnSpc>
                <a:spcPct val="80000"/>
              </a:lnSpc>
            </a:pPr>
            <a:r>
              <a:rPr lang="it-IT" sz="2000" i="1" dirty="0">
                <a:solidFill>
                  <a:srgbClr val="003399"/>
                </a:solidFill>
                <a:latin typeface="Times New Roman" pitchFamily="18" charset="0"/>
              </a:rPr>
              <a:t>I disturbi del sonno</a:t>
            </a:r>
          </a:p>
          <a:p>
            <a:pPr>
              <a:lnSpc>
                <a:spcPct val="80000"/>
              </a:lnSpc>
              <a:buFontTx/>
              <a:buNone/>
            </a:pPr>
            <a:endParaRPr lang="it-IT" sz="2000" b="1" dirty="0">
              <a:solidFill>
                <a:srgbClr val="003399"/>
              </a:solidFill>
              <a:latin typeface="Times New Roman" pitchFamily="18" charset="0"/>
            </a:endParaRPr>
          </a:p>
          <a:p>
            <a:pPr>
              <a:lnSpc>
                <a:spcPct val="80000"/>
              </a:lnSpc>
              <a:buFontTx/>
              <a:buNone/>
            </a:pPr>
            <a:r>
              <a:rPr lang="it-IT" sz="2000" b="1" dirty="0">
                <a:solidFill>
                  <a:srgbClr val="003399"/>
                </a:solidFill>
                <a:latin typeface="Times New Roman" pitchFamily="18" charset="0"/>
              </a:rPr>
              <a:t>I percorsi a livello sociale</a:t>
            </a:r>
            <a:endParaRPr lang="it-IT" sz="2000" i="1" dirty="0">
              <a:solidFill>
                <a:srgbClr val="003399"/>
              </a:solidFill>
              <a:latin typeface="Times New Roman" pitchFamily="18" charset="0"/>
            </a:endParaRPr>
          </a:p>
          <a:p>
            <a:pPr>
              <a:lnSpc>
                <a:spcPct val="80000"/>
              </a:lnSpc>
            </a:pPr>
            <a:r>
              <a:rPr lang="it-IT" sz="2000" i="1" dirty="0">
                <a:solidFill>
                  <a:srgbClr val="003399"/>
                </a:solidFill>
                <a:latin typeface="Times New Roman" pitchFamily="18" charset="0"/>
              </a:rPr>
              <a:t>L’abuso infantile e lo stile interpersonale</a:t>
            </a:r>
          </a:p>
          <a:p>
            <a:pPr>
              <a:lnSpc>
                <a:spcPct val="80000"/>
              </a:lnSpc>
            </a:pPr>
            <a:r>
              <a:rPr lang="it-IT" sz="2000" i="1" dirty="0">
                <a:solidFill>
                  <a:srgbClr val="003399"/>
                </a:solidFill>
                <a:latin typeface="Times New Roman" pitchFamily="18" charset="0"/>
              </a:rPr>
              <a:t>La </a:t>
            </a:r>
            <a:r>
              <a:rPr lang="it-IT" sz="2000" i="1" dirty="0" err="1">
                <a:solidFill>
                  <a:srgbClr val="003399"/>
                </a:solidFill>
                <a:latin typeface="Times New Roman" pitchFamily="18" charset="0"/>
              </a:rPr>
              <a:t>rivittimizzazione</a:t>
            </a:r>
            <a:endParaRPr lang="it-IT" sz="2000" i="1" dirty="0">
              <a:solidFill>
                <a:srgbClr val="003399"/>
              </a:solidFill>
              <a:latin typeface="Times New Roman" pitchFamily="18" charset="0"/>
            </a:endParaRPr>
          </a:p>
          <a:p>
            <a:pPr>
              <a:lnSpc>
                <a:spcPct val="80000"/>
              </a:lnSpc>
            </a:pPr>
            <a:r>
              <a:rPr lang="it-IT" sz="2000" i="1" dirty="0">
                <a:solidFill>
                  <a:srgbClr val="003399"/>
                </a:solidFill>
                <a:latin typeface="Times New Roman" pitchFamily="18" charset="0"/>
              </a:rPr>
              <a:t>L’essere senzatetto</a:t>
            </a:r>
            <a:endParaRPr lang="it-IT" sz="2000" b="1" dirty="0">
              <a:solidFill>
                <a:srgbClr val="003399"/>
              </a:solidFill>
              <a:latin typeface="Times New Roman" pitchFamily="18" charset="0"/>
            </a:endParaRPr>
          </a:p>
          <a:p>
            <a:pPr>
              <a:lnSpc>
                <a:spcPct val="80000"/>
              </a:lnSpc>
              <a:buFontTx/>
              <a:buNone/>
            </a:pPr>
            <a:r>
              <a:rPr lang="it-IT" sz="900" dirty="0"/>
              <a:t/>
            </a:r>
            <a:br>
              <a:rPr lang="it-IT" sz="900" dirty="0"/>
            </a:br>
            <a:endParaRPr lang="it-IT" sz="800" dirty="0"/>
          </a:p>
        </p:txBody>
      </p:sp>
      <p:sp>
        <p:nvSpPr>
          <p:cNvPr id="3076" name="Rectangle 4"/>
          <p:cNvSpPr>
            <a:spLocks noGrp="1" noChangeArrowheads="1"/>
          </p:cNvSpPr>
          <p:nvPr>
            <p:ph sz="half" idx="2"/>
          </p:nvPr>
        </p:nvSpPr>
        <p:spPr/>
        <p:txBody>
          <a:bodyPr/>
          <a:lstStyle/>
          <a:p>
            <a:pPr>
              <a:lnSpc>
                <a:spcPct val="80000"/>
              </a:lnSpc>
              <a:buFontTx/>
              <a:buNone/>
            </a:pPr>
            <a:r>
              <a:rPr lang="it-IT" sz="2000" b="1" dirty="0">
                <a:solidFill>
                  <a:srgbClr val="003399"/>
                </a:solidFill>
                <a:latin typeface="Times New Roman" pitchFamily="18" charset="0"/>
              </a:rPr>
              <a:t>I percorsi a livello cognitivo</a:t>
            </a:r>
            <a:endParaRPr lang="it-IT" sz="2000" i="1" dirty="0">
              <a:solidFill>
                <a:srgbClr val="003399"/>
              </a:solidFill>
              <a:latin typeface="Times New Roman" pitchFamily="18" charset="0"/>
            </a:endParaRPr>
          </a:p>
          <a:p>
            <a:pPr>
              <a:lnSpc>
                <a:spcPct val="80000"/>
              </a:lnSpc>
            </a:pPr>
            <a:r>
              <a:rPr lang="it-IT" sz="2000" i="1" dirty="0">
                <a:solidFill>
                  <a:srgbClr val="003399"/>
                </a:solidFill>
                <a:latin typeface="Times New Roman" pitchFamily="18" charset="0"/>
              </a:rPr>
              <a:t>I modelli operativi interni</a:t>
            </a:r>
          </a:p>
          <a:p>
            <a:pPr>
              <a:lnSpc>
                <a:spcPct val="80000"/>
              </a:lnSpc>
            </a:pPr>
            <a:r>
              <a:rPr lang="it-IT" sz="2000" i="1" dirty="0">
                <a:solidFill>
                  <a:srgbClr val="003399"/>
                </a:solidFill>
                <a:latin typeface="Times New Roman" pitchFamily="18" charset="0"/>
              </a:rPr>
              <a:t>La percezione dello stato di salute</a:t>
            </a:r>
          </a:p>
          <a:p>
            <a:pPr>
              <a:lnSpc>
                <a:spcPct val="80000"/>
              </a:lnSpc>
              <a:buFontTx/>
              <a:buNone/>
            </a:pPr>
            <a:endParaRPr lang="it-IT" sz="2000" b="1" dirty="0">
              <a:solidFill>
                <a:srgbClr val="003399"/>
              </a:solidFill>
              <a:latin typeface="Times New Roman" pitchFamily="18" charset="0"/>
            </a:endParaRPr>
          </a:p>
          <a:p>
            <a:pPr>
              <a:lnSpc>
                <a:spcPct val="80000"/>
              </a:lnSpc>
              <a:buFontTx/>
              <a:buNone/>
            </a:pPr>
            <a:endParaRPr lang="it-IT" sz="2000" b="1" dirty="0">
              <a:solidFill>
                <a:srgbClr val="003399"/>
              </a:solidFill>
              <a:latin typeface="Times New Roman" pitchFamily="18" charset="0"/>
            </a:endParaRPr>
          </a:p>
          <a:p>
            <a:pPr>
              <a:lnSpc>
                <a:spcPct val="80000"/>
              </a:lnSpc>
              <a:buFontTx/>
              <a:buNone/>
            </a:pPr>
            <a:endParaRPr lang="it-IT" sz="2000" b="1" dirty="0">
              <a:solidFill>
                <a:srgbClr val="003399"/>
              </a:solidFill>
              <a:latin typeface="Times New Roman" pitchFamily="18" charset="0"/>
            </a:endParaRPr>
          </a:p>
          <a:p>
            <a:pPr>
              <a:lnSpc>
                <a:spcPct val="80000"/>
              </a:lnSpc>
              <a:buFontTx/>
              <a:buNone/>
            </a:pPr>
            <a:endParaRPr lang="it-IT" sz="2000" b="1" dirty="0">
              <a:solidFill>
                <a:srgbClr val="003399"/>
              </a:solidFill>
              <a:latin typeface="Times New Roman" pitchFamily="18" charset="0"/>
            </a:endParaRPr>
          </a:p>
          <a:p>
            <a:pPr>
              <a:lnSpc>
                <a:spcPct val="80000"/>
              </a:lnSpc>
              <a:buFontTx/>
              <a:buNone/>
            </a:pPr>
            <a:r>
              <a:rPr lang="it-IT" sz="2000" b="1" dirty="0">
                <a:solidFill>
                  <a:srgbClr val="003399"/>
                </a:solidFill>
                <a:latin typeface="Times New Roman" pitchFamily="18" charset="0"/>
              </a:rPr>
              <a:t>I percorsi a livello emotivo</a:t>
            </a:r>
            <a:endParaRPr lang="it-IT" sz="2000" i="1" dirty="0">
              <a:solidFill>
                <a:srgbClr val="003399"/>
              </a:solidFill>
              <a:latin typeface="Times New Roman" pitchFamily="18" charset="0"/>
            </a:endParaRPr>
          </a:p>
          <a:p>
            <a:pPr>
              <a:lnSpc>
                <a:spcPct val="80000"/>
              </a:lnSpc>
            </a:pPr>
            <a:r>
              <a:rPr lang="it-IT" sz="2000" i="1" dirty="0">
                <a:solidFill>
                  <a:srgbClr val="003399"/>
                </a:solidFill>
                <a:latin typeface="Times New Roman" pitchFamily="18" charset="0"/>
              </a:rPr>
              <a:t>La depressione</a:t>
            </a:r>
          </a:p>
          <a:p>
            <a:pPr>
              <a:lnSpc>
                <a:spcPct val="80000"/>
              </a:lnSpc>
            </a:pPr>
            <a:r>
              <a:rPr lang="it-IT" sz="2000" i="1" dirty="0">
                <a:solidFill>
                  <a:srgbClr val="003399"/>
                </a:solidFill>
                <a:latin typeface="Times New Roman" pitchFamily="18" charset="0"/>
              </a:rPr>
              <a:t>Il PTSD</a:t>
            </a:r>
            <a:endParaRPr lang="it-IT" sz="2000" dirty="0">
              <a:solidFill>
                <a:srgbClr val="003399"/>
              </a:solidFill>
              <a:latin typeface="Times New Roman" pitchFamily="18" charset="0"/>
            </a:endParaRPr>
          </a:p>
          <a:p>
            <a:pPr>
              <a:lnSpc>
                <a:spcPct val="80000"/>
              </a:lnSpc>
            </a:pPr>
            <a:endParaRPr lang="it-IT" sz="2000" dirty="0">
              <a:solidFill>
                <a:srgbClr val="003399"/>
              </a:solidFill>
              <a:latin typeface="Times New Roman" pitchFamily="18" charset="0"/>
            </a:endParaRPr>
          </a:p>
        </p:txBody>
      </p:sp>
      <p:sp>
        <p:nvSpPr>
          <p:cNvPr id="3077" name="Text Box 5"/>
          <p:cNvSpPr txBox="1">
            <a:spLocks noChangeArrowheads="1"/>
          </p:cNvSpPr>
          <p:nvPr/>
        </p:nvSpPr>
        <p:spPr bwMode="auto">
          <a:xfrm>
            <a:off x="3203848" y="44624"/>
            <a:ext cx="2928366" cy="461665"/>
          </a:xfrm>
          <a:prstGeom prst="rect">
            <a:avLst/>
          </a:prstGeom>
          <a:noFill/>
          <a:ln w="9525">
            <a:noFill/>
            <a:miter lim="800000"/>
            <a:headEnd/>
            <a:tailEnd/>
          </a:ln>
          <a:effectLst/>
        </p:spPr>
        <p:txBody>
          <a:bodyPr wrap="none">
            <a:spAutoFit/>
          </a:bodyPr>
          <a:lstStyle/>
          <a:p>
            <a:r>
              <a:rPr lang="it-IT" sz="2400" dirty="0" err="1" smtClean="0">
                <a:solidFill>
                  <a:srgbClr val="003399"/>
                </a:solidFill>
                <a:latin typeface="Times New Roman" pitchFamily="18" charset="0"/>
                <a:cs typeface="Times New Roman" pitchFamily="18" charset="0"/>
              </a:rPr>
              <a:t>Kendall-Tackett</a:t>
            </a:r>
            <a:r>
              <a:rPr lang="it-IT" sz="2400" dirty="0">
                <a:solidFill>
                  <a:srgbClr val="003399"/>
                </a:solidFill>
                <a:latin typeface="Times New Roman" pitchFamily="18" charset="0"/>
                <a:cs typeface="Times New Roman" pitchFamily="18" charset="0"/>
              </a:rPr>
              <a:t>,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100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100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100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100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1000"/>
                                        <p:tgtEl>
                                          <p:spTgt spid="30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fade">
                                      <p:cBhvr>
                                        <p:cTn id="25" dur="1000"/>
                                        <p:tgtEl>
                                          <p:spTgt spid="3075">
                                            <p:txEl>
                                              <p:pRg st="6" end="6"/>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2000"/>
                                        <p:tgtEl>
                                          <p:spTgt spid="307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5">
                                            <p:txEl>
                                              <p:pRg st="9" end="9"/>
                                            </p:txEl>
                                          </p:spTgt>
                                        </p:tgtEl>
                                        <p:attrNameLst>
                                          <p:attrName>style.visibility</p:attrName>
                                        </p:attrNameLst>
                                      </p:cBhvr>
                                      <p:to>
                                        <p:strVal val="visible"/>
                                      </p:to>
                                    </p:set>
                                    <p:animEffect transition="in" filter="fade">
                                      <p:cBhvr>
                                        <p:cTn id="32" dur="1000"/>
                                        <p:tgtEl>
                                          <p:spTgt spid="307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5">
                                            <p:txEl>
                                              <p:pRg st="10" end="10"/>
                                            </p:txEl>
                                          </p:spTgt>
                                        </p:tgtEl>
                                        <p:attrNameLst>
                                          <p:attrName>style.visibility</p:attrName>
                                        </p:attrNameLst>
                                      </p:cBhvr>
                                      <p:to>
                                        <p:strVal val="visible"/>
                                      </p:to>
                                    </p:set>
                                    <p:animEffect transition="in" filter="fade">
                                      <p:cBhvr>
                                        <p:cTn id="35" dur="1000"/>
                                        <p:tgtEl>
                                          <p:spTgt spid="307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75">
                                            <p:txEl>
                                              <p:pRg st="11" end="11"/>
                                            </p:txEl>
                                          </p:spTgt>
                                        </p:tgtEl>
                                        <p:attrNameLst>
                                          <p:attrName>style.visibility</p:attrName>
                                        </p:attrNameLst>
                                      </p:cBhvr>
                                      <p:to>
                                        <p:strVal val="visible"/>
                                      </p:to>
                                    </p:set>
                                    <p:animEffect transition="in" filter="fade">
                                      <p:cBhvr>
                                        <p:cTn id="38" dur="1000"/>
                                        <p:tgtEl>
                                          <p:spTgt spid="3075">
                                            <p:txEl>
                                              <p:pRg st="11" end="11"/>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76">
                                            <p:txEl>
                                              <p:pRg st="0" end="0"/>
                                            </p:txEl>
                                          </p:spTgt>
                                        </p:tgtEl>
                                        <p:attrNameLst>
                                          <p:attrName>style.visibility</p:attrName>
                                        </p:attrNameLst>
                                      </p:cBhvr>
                                      <p:to>
                                        <p:strVal val="visible"/>
                                      </p:to>
                                    </p:set>
                                    <p:animEffect transition="in" filter="fade">
                                      <p:cBhvr>
                                        <p:cTn id="42" dur="2000"/>
                                        <p:tgtEl>
                                          <p:spTgt spid="307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76">
                                            <p:txEl>
                                              <p:pRg st="1" end="1"/>
                                            </p:txEl>
                                          </p:spTgt>
                                        </p:tgtEl>
                                        <p:attrNameLst>
                                          <p:attrName>style.visibility</p:attrName>
                                        </p:attrNameLst>
                                      </p:cBhvr>
                                      <p:to>
                                        <p:strVal val="visible"/>
                                      </p:to>
                                    </p:set>
                                    <p:animEffect transition="in" filter="fade">
                                      <p:cBhvr>
                                        <p:cTn id="45" dur="1000"/>
                                        <p:tgtEl>
                                          <p:spTgt spid="3076">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76">
                                            <p:txEl>
                                              <p:pRg st="2" end="2"/>
                                            </p:txEl>
                                          </p:spTgt>
                                        </p:tgtEl>
                                        <p:attrNameLst>
                                          <p:attrName>style.visibility</p:attrName>
                                        </p:attrNameLst>
                                      </p:cBhvr>
                                      <p:to>
                                        <p:strVal val="visible"/>
                                      </p:to>
                                    </p:set>
                                    <p:animEffect transition="in" filter="fade">
                                      <p:cBhvr>
                                        <p:cTn id="48" dur="1000"/>
                                        <p:tgtEl>
                                          <p:spTgt spid="3076">
                                            <p:txEl>
                                              <p:pRg st="2" end="2"/>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076">
                                            <p:txEl>
                                              <p:pRg st="7" end="7"/>
                                            </p:txEl>
                                          </p:spTgt>
                                        </p:tgtEl>
                                        <p:attrNameLst>
                                          <p:attrName>style.visibility</p:attrName>
                                        </p:attrNameLst>
                                      </p:cBhvr>
                                      <p:to>
                                        <p:strVal val="visible"/>
                                      </p:to>
                                    </p:set>
                                    <p:animEffect transition="in" filter="fade">
                                      <p:cBhvr>
                                        <p:cTn id="52" dur="2000"/>
                                        <p:tgtEl>
                                          <p:spTgt spid="3076">
                                            <p:txEl>
                                              <p:pRg st="7" end="7"/>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76">
                                            <p:txEl>
                                              <p:pRg st="8" end="8"/>
                                            </p:txEl>
                                          </p:spTgt>
                                        </p:tgtEl>
                                        <p:attrNameLst>
                                          <p:attrName>style.visibility</p:attrName>
                                        </p:attrNameLst>
                                      </p:cBhvr>
                                      <p:to>
                                        <p:strVal val="visible"/>
                                      </p:to>
                                    </p:set>
                                    <p:animEffect transition="in" filter="fade">
                                      <p:cBhvr>
                                        <p:cTn id="55" dur="1000"/>
                                        <p:tgtEl>
                                          <p:spTgt spid="3076">
                                            <p:txEl>
                                              <p:pRg st="8" end="8"/>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6">
                                            <p:txEl>
                                              <p:pRg st="9" end="9"/>
                                            </p:txEl>
                                          </p:spTgt>
                                        </p:tgtEl>
                                        <p:attrNameLst>
                                          <p:attrName>style.visibility</p:attrName>
                                        </p:attrNameLst>
                                      </p:cBhvr>
                                      <p:to>
                                        <p:strVal val="visible"/>
                                      </p:to>
                                    </p:set>
                                    <p:animEffect transition="in" filter="fade">
                                      <p:cBhvr>
                                        <p:cTn id="58" dur="1000"/>
                                        <p:tgtEl>
                                          <p:spTgt spid="30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679700" y="496888"/>
            <a:ext cx="4057650" cy="457200"/>
          </a:xfrm>
          <a:prstGeom prst="rect">
            <a:avLst/>
          </a:prstGeom>
          <a:noFill/>
          <a:ln w="9525">
            <a:noFill/>
            <a:miter lim="800000"/>
            <a:headEnd/>
            <a:tailEnd/>
          </a:ln>
          <a:effectLst/>
        </p:spPr>
        <p:txBody>
          <a:bodyPr wrap="none">
            <a:spAutoFit/>
          </a:bodyPr>
          <a:lstStyle/>
          <a:p>
            <a:r>
              <a:rPr lang="it-IT" sz="2400" b="1" dirty="0">
                <a:solidFill>
                  <a:srgbClr val="002060"/>
                </a:solidFill>
                <a:latin typeface="Times New Roman" pitchFamily="18" charset="0"/>
              </a:rPr>
              <a:t>IMPLICAZIONI CLINICHE</a:t>
            </a:r>
          </a:p>
        </p:txBody>
      </p:sp>
      <p:sp>
        <p:nvSpPr>
          <p:cNvPr id="2053" name="Text Box 5"/>
          <p:cNvSpPr txBox="1">
            <a:spLocks noChangeArrowheads="1"/>
          </p:cNvSpPr>
          <p:nvPr/>
        </p:nvSpPr>
        <p:spPr bwMode="auto">
          <a:xfrm>
            <a:off x="250825" y="1700213"/>
            <a:ext cx="8712200" cy="1938992"/>
          </a:xfrm>
          <a:prstGeom prst="rect">
            <a:avLst/>
          </a:prstGeom>
          <a:noFill/>
          <a:ln w="9525">
            <a:noFill/>
            <a:miter lim="800000"/>
            <a:headEnd/>
            <a:tailEnd/>
          </a:ln>
          <a:effectLst/>
        </p:spPr>
        <p:txBody>
          <a:bodyPr>
            <a:spAutoFit/>
          </a:bodyPr>
          <a:lstStyle/>
          <a:p>
            <a:r>
              <a:rPr lang="it-IT" sz="2400" dirty="0">
                <a:solidFill>
                  <a:srgbClr val="002060"/>
                </a:solidFill>
                <a:latin typeface="Times New Roman" pitchFamily="18" charset="0"/>
              </a:rPr>
              <a:t>Come si vede, la “salute” dipende da una rete complessa di comportamenti, pensieri, emozioni e connessioni sociali che non solo si influenzano a vicenda, ma influenzano anche la salute stessa. </a:t>
            </a:r>
          </a:p>
          <a:p>
            <a:r>
              <a:rPr lang="it-IT" sz="2400" dirty="0">
                <a:solidFill>
                  <a:srgbClr val="002060"/>
                </a:solidFill>
                <a:latin typeface="Times New Roman" pitchFamily="18" charset="0"/>
              </a:rPr>
              <a:t>L’abuso può influire sulla salute a uno o più di questi livelli e questi percorsi possono variare in ciascun singolo paziente.</a:t>
            </a:r>
          </a:p>
        </p:txBody>
      </p:sp>
      <p:sp>
        <p:nvSpPr>
          <p:cNvPr id="2054" name="Text Box 6"/>
          <p:cNvSpPr txBox="1">
            <a:spLocks noChangeArrowheads="1"/>
          </p:cNvSpPr>
          <p:nvPr/>
        </p:nvSpPr>
        <p:spPr bwMode="auto">
          <a:xfrm>
            <a:off x="231775" y="4103688"/>
            <a:ext cx="8661400" cy="1938992"/>
          </a:xfrm>
          <a:prstGeom prst="rect">
            <a:avLst/>
          </a:prstGeom>
          <a:noFill/>
          <a:ln w="9525">
            <a:noFill/>
            <a:miter lim="800000"/>
            <a:headEnd/>
            <a:tailEnd/>
          </a:ln>
          <a:effectLst/>
        </p:spPr>
        <p:txBody>
          <a:bodyPr>
            <a:spAutoFit/>
          </a:bodyPr>
          <a:lstStyle/>
          <a:p>
            <a:r>
              <a:rPr lang="it-IT" sz="2400" dirty="0">
                <a:solidFill>
                  <a:srgbClr val="002060"/>
                </a:solidFill>
                <a:latin typeface="Times New Roman" pitchFamily="18" charset="0"/>
              </a:rPr>
              <a:t>I clinici devono considerare e affrontare ogni strada attraverso cui la vittimizzazione può influenzare la salute e devono impegnarsi per trovare un approccio che affronti tutti questi percorsi, evitando l’attuale scissione fra i trattamenti per la salute mentale e le cure per la salute fisica.</a:t>
            </a:r>
          </a:p>
        </p:txBody>
      </p:sp>
      <p:sp>
        <p:nvSpPr>
          <p:cNvPr id="2055" name="Text Box 7"/>
          <p:cNvSpPr txBox="1">
            <a:spLocks noChangeArrowheads="1"/>
          </p:cNvSpPr>
          <p:nvPr/>
        </p:nvSpPr>
        <p:spPr bwMode="auto">
          <a:xfrm>
            <a:off x="5411788" y="6437313"/>
            <a:ext cx="2890407" cy="307777"/>
          </a:xfrm>
          <a:prstGeom prst="rect">
            <a:avLst/>
          </a:prstGeom>
          <a:noFill/>
          <a:ln w="9525">
            <a:noFill/>
            <a:miter lim="800000"/>
            <a:headEnd/>
            <a:tailEnd/>
          </a:ln>
          <a:effectLst/>
        </p:spPr>
        <p:txBody>
          <a:bodyPr wrap="none">
            <a:spAutoFit/>
          </a:bodyPr>
          <a:lstStyle/>
          <a:p>
            <a:r>
              <a:rPr lang="it-IT" sz="1400" dirty="0" smtClean="0">
                <a:solidFill>
                  <a:srgbClr val="003399"/>
                </a:solidFill>
              </a:rPr>
              <a:t>Malacrea. </a:t>
            </a:r>
            <a:r>
              <a:rPr lang="it-IT" sz="1400" dirty="0">
                <a:solidFill>
                  <a:srgbClr val="003399"/>
                </a:solidFill>
              </a:rPr>
              <a:t>Da: </a:t>
            </a:r>
            <a:r>
              <a:rPr lang="it-IT" sz="1400" dirty="0" err="1">
                <a:solidFill>
                  <a:srgbClr val="003399"/>
                </a:solidFill>
              </a:rPr>
              <a:t>Kendall-Tackett</a:t>
            </a:r>
            <a:r>
              <a:rPr lang="it-IT" sz="1400" dirty="0">
                <a:solidFill>
                  <a:srgbClr val="003399"/>
                </a:solidFill>
              </a:rPr>
              <a:t>,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strVal val="#ppt_w*0.70"/>
                                          </p:val>
                                        </p:tav>
                                        <p:tav tm="100000">
                                          <p:val>
                                            <p:strVal val="#ppt_w"/>
                                          </p:val>
                                        </p:tav>
                                      </p:tavLst>
                                    </p:anim>
                                    <p:anim calcmode="lin" valueType="num">
                                      <p:cBhvr>
                                        <p:cTn id="20" dur="1000" fill="hold"/>
                                        <p:tgtEl>
                                          <p:spTgt spid="2054"/>
                                        </p:tgtEl>
                                        <p:attrNameLst>
                                          <p:attrName>ppt_h</p:attrName>
                                        </p:attrNameLst>
                                      </p:cBhvr>
                                      <p:tavLst>
                                        <p:tav tm="0">
                                          <p:val>
                                            <p:strVal val="#ppt_h"/>
                                          </p:val>
                                        </p:tav>
                                        <p:tav tm="100000">
                                          <p:val>
                                            <p:strVal val="#ppt_h"/>
                                          </p:val>
                                        </p:tav>
                                      </p:tavLst>
                                    </p:anim>
                                    <p:animEffect transition="in" filter="fade">
                                      <p:cBhvr>
                                        <p:cTn id="21"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1556792"/>
            <a:ext cx="7920880" cy="3785652"/>
          </a:xfrm>
          <a:prstGeom prst="rect">
            <a:avLst/>
          </a:prstGeom>
          <a:noFill/>
        </p:spPr>
        <p:txBody>
          <a:bodyPr wrap="square" rtlCol="0">
            <a:spAutoFit/>
          </a:bodyPr>
          <a:lstStyle/>
          <a:p>
            <a:pPr algn="ctr">
              <a:lnSpc>
                <a:spcPct val="150000"/>
              </a:lnSpc>
            </a:pPr>
            <a:r>
              <a:rPr lang="it-IT" sz="3200" b="1" dirty="0" smtClean="0">
                <a:solidFill>
                  <a:srgbClr val="002060"/>
                </a:solidFill>
                <a:latin typeface="Times New Roman" pitchFamily="18" charset="0"/>
                <a:cs typeface="Times New Roman" pitchFamily="18" charset="0"/>
              </a:rPr>
              <a:t>RACCOMANDAZIONE N.1 </a:t>
            </a:r>
          </a:p>
          <a:p>
            <a:pPr algn="just">
              <a:lnSpc>
                <a:spcPct val="150000"/>
              </a:lnSpc>
            </a:pPr>
            <a:r>
              <a:rPr lang="it-IT" sz="3200" b="1" dirty="0" smtClean="0">
                <a:solidFill>
                  <a:srgbClr val="002060"/>
                </a:solidFill>
                <a:latin typeface="Times New Roman" pitchFamily="18" charset="0"/>
                <a:cs typeface="Times New Roman" pitchFamily="18" charset="0"/>
              </a:rPr>
              <a:t>La valutazione psichiatrica di bambini e adolescenti dovrebbe </a:t>
            </a:r>
            <a:r>
              <a:rPr lang="it-IT" sz="3200" b="1" dirty="0" err="1" smtClean="0">
                <a:solidFill>
                  <a:srgbClr val="002060"/>
                </a:solidFill>
                <a:latin typeface="Times New Roman" pitchFamily="18" charset="0"/>
                <a:cs typeface="Times New Roman" pitchFamily="18" charset="0"/>
              </a:rPr>
              <a:t>routinariamente</a:t>
            </a:r>
            <a:r>
              <a:rPr lang="it-IT" sz="3200" b="1" dirty="0" smtClean="0">
                <a:solidFill>
                  <a:srgbClr val="002060"/>
                </a:solidFill>
                <a:latin typeface="Times New Roman" pitchFamily="18" charset="0"/>
                <a:cs typeface="Times New Roman" pitchFamily="18" charset="0"/>
              </a:rPr>
              <a:t> includere domande circa esperienze traumatiche e sintomi di PTSD</a:t>
            </a:r>
          </a:p>
        </p:txBody>
      </p:sp>
      <p:sp>
        <p:nvSpPr>
          <p:cNvPr id="4" name="CasellaDiTesto 4"/>
          <p:cNvSpPr txBox="1">
            <a:spLocks noChangeArrowheads="1"/>
          </p:cNvSpPr>
          <p:nvPr/>
        </p:nvSpPr>
        <p:spPr bwMode="auto">
          <a:xfrm>
            <a:off x="0" y="6092825"/>
            <a:ext cx="9144000" cy="739775"/>
          </a:xfrm>
          <a:prstGeom prst="rect">
            <a:avLst/>
          </a:prstGeom>
          <a:noFill/>
          <a:ln w="9525">
            <a:noFill/>
            <a:miter lim="800000"/>
            <a:headEnd/>
            <a:tailEnd/>
          </a:ln>
        </p:spPr>
        <p:txBody>
          <a:bodyPr>
            <a:spAutoFit/>
          </a:bodyPr>
          <a:lstStyle/>
          <a:p>
            <a:pPr algn="just"/>
            <a:r>
              <a:rPr lang="it-IT" sz="1400" dirty="0">
                <a:solidFill>
                  <a:srgbClr val="002060"/>
                </a:solidFill>
                <a:latin typeface="Times New Roman" pitchFamily="18" charset="0"/>
                <a:cs typeface="Times New Roman" pitchFamily="18" charset="0"/>
              </a:rPr>
              <a:t>Elaborato da Malacrea da: AACAP OFFICIAL ACTION (2010) </a:t>
            </a:r>
            <a:r>
              <a:rPr lang="it-IT" sz="1400" dirty="0" err="1">
                <a:solidFill>
                  <a:srgbClr val="002060"/>
                </a:solidFill>
                <a:latin typeface="Times New Roman" pitchFamily="18" charset="0"/>
                <a:cs typeface="Times New Roman" pitchFamily="18" charset="0"/>
              </a:rPr>
              <a:t>Practice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parameters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for</a:t>
            </a:r>
            <a:r>
              <a:rPr lang="it-IT" sz="1400" dirty="0">
                <a:solidFill>
                  <a:srgbClr val="002060"/>
                </a:solidFill>
                <a:latin typeface="Times New Roman" pitchFamily="18" charset="0"/>
                <a:cs typeface="Times New Roman" pitchFamily="18" charset="0"/>
              </a:rPr>
              <a:t> the </a:t>
            </a:r>
            <a:r>
              <a:rPr lang="it-IT" sz="1400" dirty="0" err="1">
                <a:solidFill>
                  <a:srgbClr val="002060"/>
                </a:solidFill>
                <a:latin typeface="Times New Roman" pitchFamily="18" charset="0"/>
                <a:cs typeface="Times New Roman" pitchFamily="18" charset="0"/>
              </a:rPr>
              <a:t>assessment</a:t>
            </a:r>
            <a:r>
              <a:rPr lang="it-IT" sz="1400" dirty="0">
                <a:solidFill>
                  <a:srgbClr val="002060"/>
                </a:solidFill>
                <a:latin typeface="Times New Roman" pitchFamily="18" charset="0"/>
                <a:cs typeface="Times New Roman" pitchFamily="18" charset="0"/>
              </a:rPr>
              <a:t> and treatment </a:t>
            </a:r>
            <a:r>
              <a:rPr lang="it-IT" sz="1400" dirty="0" err="1">
                <a:solidFill>
                  <a:srgbClr val="002060"/>
                </a:solidFill>
                <a:latin typeface="Times New Roman" pitchFamily="18" charset="0"/>
                <a:cs typeface="Times New Roman" pitchFamily="18" charset="0"/>
              </a:rPr>
              <a:t>of</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children</a:t>
            </a:r>
            <a:r>
              <a:rPr lang="it-IT" sz="1400" dirty="0">
                <a:solidFill>
                  <a:srgbClr val="002060"/>
                </a:solidFill>
                <a:latin typeface="Times New Roman" pitchFamily="18" charset="0"/>
                <a:cs typeface="Times New Roman" pitchFamily="18" charset="0"/>
              </a:rPr>
              <a:t> and </a:t>
            </a:r>
            <a:r>
              <a:rPr lang="it-IT" sz="1400" dirty="0" err="1">
                <a:solidFill>
                  <a:srgbClr val="002060"/>
                </a:solidFill>
                <a:latin typeface="Times New Roman" pitchFamily="18" charset="0"/>
                <a:cs typeface="Times New Roman" pitchFamily="18" charset="0"/>
              </a:rPr>
              <a:t>adolescents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with</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posttraumatic</a:t>
            </a:r>
            <a:r>
              <a:rPr lang="it-IT" sz="1400" dirty="0">
                <a:solidFill>
                  <a:srgbClr val="002060"/>
                </a:solidFill>
                <a:latin typeface="Times New Roman" pitchFamily="18" charset="0"/>
                <a:cs typeface="Times New Roman" pitchFamily="18" charset="0"/>
              </a:rPr>
              <a:t> stress </a:t>
            </a:r>
            <a:r>
              <a:rPr lang="it-IT" sz="1400" dirty="0" err="1">
                <a:solidFill>
                  <a:srgbClr val="002060"/>
                </a:solidFill>
                <a:latin typeface="Times New Roman" pitchFamily="18" charset="0"/>
                <a:cs typeface="Times New Roman" pitchFamily="18" charset="0"/>
              </a:rPr>
              <a:t>disorder</a:t>
            </a:r>
            <a:r>
              <a:rPr lang="it-IT" sz="1400" dirty="0">
                <a:solidFill>
                  <a:srgbClr val="002060"/>
                </a:solidFill>
                <a:latin typeface="Times New Roman" pitchFamily="18" charset="0"/>
                <a:cs typeface="Times New Roman" pitchFamily="18" charset="0"/>
              </a:rPr>
              <a:t>, </a:t>
            </a:r>
            <a:r>
              <a:rPr lang="it-IT" sz="1400" i="1" dirty="0">
                <a:solidFill>
                  <a:srgbClr val="002060"/>
                </a:solidFill>
                <a:latin typeface="Times New Roman" pitchFamily="18" charset="0"/>
                <a:cs typeface="Times New Roman" pitchFamily="18" charset="0"/>
              </a:rPr>
              <a:t>Journal </a:t>
            </a:r>
            <a:r>
              <a:rPr lang="it-IT" sz="1400" i="1" dirty="0" err="1">
                <a:solidFill>
                  <a:srgbClr val="002060"/>
                </a:solidFill>
                <a:latin typeface="Times New Roman" pitchFamily="18" charset="0"/>
                <a:cs typeface="Times New Roman" pitchFamily="18" charset="0"/>
              </a:rPr>
              <a:t>of</a:t>
            </a:r>
            <a:r>
              <a:rPr lang="it-IT" sz="1400" i="1" dirty="0">
                <a:solidFill>
                  <a:srgbClr val="002060"/>
                </a:solidFill>
                <a:latin typeface="Times New Roman" pitchFamily="18" charset="0"/>
                <a:cs typeface="Times New Roman" pitchFamily="18" charset="0"/>
              </a:rPr>
              <a:t> American </a:t>
            </a:r>
            <a:r>
              <a:rPr lang="it-IT" sz="1400" i="1" dirty="0" err="1">
                <a:solidFill>
                  <a:srgbClr val="002060"/>
                </a:solidFill>
                <a:latin typeface="Times New Roman" pitchFamily="18" charset="0"/>
                <a:cs typeface="Times New Roman" pitchFamily="18" charset="0"/>
              </a:rPr>
              <a:t>Academy</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of</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child</a:t>
            </a:r>
            <a:r>
              <a:rPr lang="it-IT" sz="1400" i="1" dirty="0">
                <a:solidFill>
                  <a:srgbClr val="002060"/>
                </a:solidFill>
                <a:latin typeface="Times New Roman" pitchFamily="18" charset="0"/>
                <a:cs typeface="Times New Roman" pitchFamily="18" charset="0"/>
              </a:rPr>
              <a:t> and </a:t>
            </a:r>
            <a:r>
              <a:rPr lang="it-IT" sz="1400" i="1" dirty="0" err="1">
                <a:solidFill>
                  <a:srgbClr val="002060"/>
                </a:solidFill>
                <a:latin typeface="Times New Roman" pitchFamily="18" charset="0"/>
                <a:cs typeface="Times New Roman" pitchFamily="18" charset="0"/>
              </a:rPr>
              <a:t>adolescent</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Psychiatry</a:t>
            </a:r>
            <a:r>
              <a:rPr lang="it-IT" sz="1400" dirty="0">
                <a:solidFill>
                  <a:srgbClr val="002060"/>
                </a:solidFill>
                <a:latin typeface="Times New Roman" pitchFamily="18" charset="0"/>
                <a:cs typeface="Times New Roman" pitchFamily="18" charset="0"/>
              </a:rPr>
              <a:t>, 49,4,414-430.</a:t>
            </a:r>
          </a:p>
        </p:txBody>
      </p:sp>
      <p:sp>
        <p:nvSpPr>
          <p:cNvPr id="5" name="CasellaDiTesto 4"/>
          <p:cNvSpPr txBox="1"/>
          <p:nvPr/>
        </p:nvSpPr>
        <p:spPr>
          <a:xfrm>
            <a:off x="1685744" y="260648"/>
            <a:ext cx="5982600" cy="523220"/>
          </a:xfrm>
          <a:prstGeom prst="rect">
            <a:avLst/>
          </a:prstGeom>
          <a:noFill/>
        </p:spPr>
        <p:txBody>
          <a:bodyPr wrap="none" rtlCol="0">
            <a:spAutoFit/>
          </a:bodyPr>
          <a:lstStyle/>
          <a:p>
            <a:r>
              <a:rPr lang="it-IT" sz="2800" b="1" dirty="0" smtClean="0">
                <a:solidFill>
                  <a:srgbClr val="002060"/>
                </a:solidFill>
                <a:latin typeface="Times New Roman" pitchFamily="18" charset="0"/>
                <a:cs typeface="Times New Roman" pitchFamily="18" charset="0"/>
              </a:rPr>
              <a:t>AACAP  OFFICIAL  ACTION (2010)</a:t>
            </a:r>
            <a:endParaRPr lang="it-IT"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8964488" cy="6494085"/>
          </a:xfrm>
          <a:prstGeom prst="rect">
            <a:avLst/>
          </a:prstGeom>
        </p:spPr>
        <p:txBody>
          <a:bodyPr wrap="square">
            <a:spAutoFit/>
          </a:bodyPr>
          <a:lstStyle/>
          <a:p>
            <a:r>
              <a:rPr lang="it-IT" sz="3200" dirty="0" smtClean="0">
                <a:solidFill>
                  <a:srgbClr val="002060"/>
                </a:solidFill>
                <a:latin typeface="Times New Roman" pitchFamily="18" charset="0"/>
                <a:cs typeface="Times New Roman" pitchFamily="18" charset="0"/>
              </a:rPr>
              <a:t>Data l’alta frequenza di esposizione a traumi nei bambini e il corso potenzialmente di lunga durata del PTSD, è importante riconoscere questa condizione precocemente. Si raccomanda uno screening di routine per PTSD durante una valutazione iniziale sulla salute mentale. Anche se il trauma non è la ragione della richiesta, i clinici dovrebbero </a:t>
            </a:r>
            <a:r>
              <a:rPr lang="it-IT" sz="3200" dirty="0" err="1" smtClean="0">
                <a:solidFill>
                  <a:srgbClr val="002060"/>
                </a:solidFill>
                <a:latin typeface="Times New Roman" pitchFamily="18" charset="0"/>
                <a:cs typeface="Times New Roman" pitchFamily="18" charset="0"/>
              </a:rPr>
              <a:t>routinariamente</a:t>
            </a:r>
            <a:r>
              <a:rPr lang="it-IT" sz="3200" dirty="0" smtClean="0">
                <a:solidFill>
                  <a:srgbClr val="002060"/>
                </a:solidFill>
                <a:latin typeface="Times New Roman" pitchFamily="18" charset="0"/>
                <a:cs typeface="Times New Roman" pitchFamily="18" charset="0"/>
              </a:rPr>
              <a:t> interrogare i bambini circa gli eventi traumatici comuni nell’esperienza  (per esempio abuso infantile, violenza domestica o di comunità, o seri incidenti) e se si riscontra tale esposizione, il bambino dovrebbe essere valutato per la presenza di sintomi di PTSD</a:t>
            </a:r>
            <a:endParaRPr lang="it-IT"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85744" y="260648"/>
            <a:ext cx="5982600" cy="523220"/>
          </a:xfrm>
          <a:prstGeom prst="rect">
            <a:avLst/>
          </a:prstGeom>
          <a:noFill/>
        </p:spPr>
        <p:txBody>
          <a:bodyPr wrap="none" rtlCol="0">
            <a:spAutoFit/>
          </a:bodyPr>
          <a:lstStyle/>
          <a:p>
            <a:r>
              <a:rPr lang="it-IT" sz="2800" b="1" dirty="0" smtClean="0">
                <a:solidFill>
                  <a:srgbClr val="002060"/>
                </a:solidFill>
                <a:latin typeface="Times New Roman" pitchFamily="18" charset="0"/>
                <a:cs typeface="Times New Roman" pitchFamily="18" charset="0"/>
              </a:rPr>
              <a:t>AACAP  OFFICIAL  ACTION (2010)</a:t>
            </a:r>
            <a:endParaRPr lang="it-IT" sz="2800" b="1" dirty="0"/>
          </a:p>
        </p:txBody>
      </p:sp>
      <p:sp>
        <p:nvSpPr>
          <p:cNvPr id="3" name="CasellaDiTesto 5"/>
          <p:cNvSpPr txBox="1">
            <a:spLocks noChangeArrowheads="1"/>
          </p:cNvSpPr>
          <p:nvPr/>
        </p:nvSpPr>
        <p:spPr bwMode="auto">
          <a:xfrm>
            <a:off x="192088" y="1412776"/>
            <a:ext cx="8843962" cy="4435830"/>
          </a:xfrm>
          <a:prstGeom prst="rect">
            <a:avLst/>
          </a:prstGeom>
          <a:noFill/>
          <a:ln w="9525">
            <a:noFill/>
            <a:miter lim="800000"/>
            <a:headEnd/>
            <a:tailEnd/>
          </a:ln>
        </p:spPr>
        <p:txBody>
          <a:bodyPr>
            <a:spAutoFit/>
          </a:bodyPr>
          <a:lstStyle/>
          <a:p>
            <a:pPr algn="ctr">
              <a:lnSpc>
                <a:spcPct val="150000"/>
              </a:lnSpc>
            </a:pPr>
            <a:r>
              <a:rPr lang="it-IT" sz="3200" b="1" dirty="0">
                <a:solidFill>
                  <a:srgbClr val="002060"/>
                </a:solidFill>
                <a:latin typeface="Times New Roman" pitchFamily="18" charset="0"/>
                <a:cs typeface="Times New Roman" pitchFamily="18" charset="0"/>
              </a:rPr>
              <a:t>RACCOMANDAZIONE N. 3</a:t>
            </a:r>
          </a:p>
          <a:p>
            <a:pPr algn="just">
              <a:lnSpc>
                <a:spcPct val="150000"/>
              </a:lnSpc>
            </a:pPr>
            <a:r>
              <a:rPr lang="it-IT" sz="3200" b="1" dirty="0">
                <a:solidFill>
                  <a:srgbClr val="002060"/>
                </a:solidFill>
                <a:latin typeface="Times New Roman" pitchFamily="18" charset="0"/>
                <a:cs typeface="Times New Roman" pitchFamily="18" charset="0"/>
              </a:rPr>
              <a:t>La valutazione psichiatrica di bambini e adolescenti dovrebbe considerare la diagnosi differenziale  con altri disturbi psichiatrici e condizioni fisiche che possono avere manifestazioni simili al PTSD </a:t>
            </a:r>
          </a:p>
        </p:txBody>
      </p:sp>
      <p:sp>
        <p:nvSpPr>
          <p:cNvPr id="4" name="CasellaDiTesto 4"/>
          <p:cNvSpPr txBox="1">
            <a:spLocks noChangeArrowheads="1"/>
          </p:cNvSpPr>
          <p:nvPr/>
        </p:nvSpPr>
        <p:spPr bwMode="auto">
          <a:xfrm>
            <a:off x="0" y="6092825"/>
            <a:ext cx="9144000" cy="739775"/>
          </a:xfrm>
          <a:prstGeom prst="rect">
            <a:avLst/>
          </a:prstGeom>
          <a:noFill/>
          <a:ln w="9525">
            <a:noFill/>
            <a:miter lim="800000"/>
            <a:headEnd/>
            <a:tailEnd/>
          </a:ln>
        </p:spPr>
        <p:txBody>
          <a:bodyPr>
            <a:spAutoFit/>
          </a:bodyPr>
          <a:lstStyle/>
          <a:p>
            <a:pPr algn="just"/>
            <a:r>
              <a:rPr lang="it-IT" sz="1400" dirty="0">
                <a:solidFill>
                  <a:srgbClr val="002060"/>
                </a:solidFill>
                <a:latin typeface="Times New Roman" pitchFamily="18" charset="0"/>
                <a:cs typeface="Times New Roman" pitchFamily="18" charset="0"/>
              </a:rPr>
              <a:t>Elaborato da Malacrea da: AACAP OFFICIAL ACTION (2010) </a:t>
            </a:r>
            <a:r>
              <a:rPr lang="it-IT" sz="1400" dirty="0" err="1">
                <a:solidFill>
                  <a:srgbClr val="002060"/>
                </a:solidFill>
                <a:latin typeface="Times New Roman" pitchFamily="18" charset="0"/>
                <a:cs typeface="Times New Roman" pitchFamily="18" charset="0"/>
              </a:rPr>
              <a:t>Practice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parameters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for</a:t>
            </a:r>
            <a:r>
              <a:rPr lang="it-IT" sz="1400" dirty="0">
                <a:solidFill>
                  <a:srgbClr val="002060"/>
                </a:solidFill>
                <a:latin typeface="Times New Roman" pitchFamily="18" charset="0"/>
                <a:cs typeface="Times New Roman" pitchFamily="18" charset="0"/>
              </a:rPr>
              <a:t> the </a:t>
            </a:r>
            <a:r>
              <a:rPr lang="it-IT" sz="1400" dirty="0" err="1">
                <a:solidFill>
                  <a:srgbClr val="002060"/>
                </a:solidFill>
                <a:latin typeface="Times New Roman" pitchFamily="18" charset="0"/>
                <a:cs typeface="Times New Roman" pitchFamily="18" charset="0"/>
              </a:rPr>
              <a:t>assessment</a:t>
            </a:r>
            <a:r>
              <a:rPr lang="it-IT" sz="1400" dirty="0">
                <a:solidFill>
                  <a:srgbClr val="002060"/>
                </a:solidFill>
                <a:latin typeface="Times New Roman" pitchFamily="18" charset="0"/>
                <a:cs typeface="Times New Roman" pitchFamily="18" charset="0"/>
              </a:rPr>
              <a:t> and treatment </a:t>
            </a:r>
            <a:r>
              <a:rPr lang="it-IT" sz="1400" dirty="0" err="1">
                <a:solidFill>
                  <a:srgbClr val="002060"/>
                </a:solidFill>
                <a:latin typeface="Times New Roman" pitchFamily="18" charset="0"/>
                <a:cs typeface="Times New Roman" pitchFamily="18" charset="0"/>
              </a:rPr>
              <a:t>of</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children</a:t>
            </a:r>
            <a:r>
              <a:rPr lang="it-IT" sz="1400" dirty="0">
                <a:solidFill>
                  <a:srgbClr val="002060"/>
                </a:solidFill>
                <a:latin typeface="Times New Roman" pitchFamily="18" charset="0"/>
                <a:cs typeface="Times New Roman" pitchFamily="18" charset="0"/>
              </a:rPr>
              <a:t> and </a:t>
            </a:r>
            <a:r>
              <a:rPr lang="it-IT" sz="1400" dirty="0" err="1">
                <a:solidFill>
                  <a:srgbClr val="002060"/>
                </a:solidFill>
                <a:latin typeface="Times New Roman" pitchFamily="18" charset="0"/>
                <a:cs typeface="Times New Roman" pitchFamily="18" charset="0"/>
              </a:rPr>
              <a:t>adolescents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with</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posttraumatic</a:t>
            </a:r>
            <a:r>
              <a:rPr lang="it-IT" sz="1400" dirty="0">
                <a:solidFill>
                  <a:srgbClr val="002060"/>
                </a:solidFill>
                <a:latin typeface="Times New Roman" pitchFamily="18" charset="0"/>
                <a:cs typeface="Times New Roman" pitchFamily="18" charset="0"/>
              </a:rPr>
              <a:t> stress </a:t>
            </a:r>
            <a:r>
              <a:rPr lang="it-IT" sz="1400" dirty="0" err="1">
                <a:solidFill>
                  <a:srgbClr val="002060"/>
                </a:solidFill>
                <a:latin typeface="Times New Roman" pitchFamily="18" charset="0"/>
                <a:cs typeface="Times New Roman" pitchFamily="18" charset="0"/>
              </a:rPr>
              <a:t>disorder</a:t>
            </a:r>
            <a:r>
              <a:rPr lang="it-IT" sz="1400" dirty="0">
                <a:solidFill>
                  <a:srgbClr val="002060"/>
                </a:solidFill>
                <a:latin typeface="Times New Roman" pitchFamily="18" charset="0"/>
                <a:cs typeface="Times New Roman" pitchFamily="18" charset="0"/>
              </a:rPr>
              <a:t>, </a:t>
            </a:r>
            <a:r>
              <a:rPr lang="it-IT" sz="1400" i="1" dirty="0">
                <a:solidFill>
                  <a:srgbClr val="002060"/>
                </a:solidFill>
                <a:latin typeface="Times New Roman" pitchFamily="18" charset="0"/>
                <a:cs typeface="Times New Roman" pitchFamily="18" charset="0"/>
              </a:rPr>
              <a:t>Journal </a:t>
            </a:r>
            <a:r>
              <a:rPr lang="it-IT" sz="1400" i="1" dirty="0" err="1">
                <a:solidFill>
                  <a:srgbClr val="002060"/>
                </a:solidFill>
                <a:latin typeface="Times New Roman" pitchFamily="18" charset="0"/>
                <a:cs typeface="Times New Roman" pitchFamily="18" charset="0"/>
              </a:rPr>
              <a:t>of</a:t>
            </a:r>
            <a:r>
              <a:rPr lang="it-IT" sz="1400" i="1" dirty="0">
                <a:solidFill>
                  <a:srgbClr val="002060"/>
                </a:solidFill>
                <a:latin typeface="Times New Roman" pitchFamily="18" charset="0"/>
                <a:cs typeface="Times New Roman" pitchFamily="18" charset="0"/>
              </a:rPr>
              <a:t> American </a:t>
            </a:r>
            <a:r>
              <a:rPr lang="it-IT" sz="1400" i="1" dirty="0" err="1">
                <a:solidFill>
                  <a:srgbClr val="002060"/>
                </a:solidFill>
                <a:latin typeface="Times New Roman" pitchFamily="18" charset="0"/>
                <a:cs typeface="Times New Roman" pitchFamily="18" charset="0"/>
              </a:rPr>
              <a:t>Academy</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of</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child</a:t>
            </a:r>
            <a:r>
              <a:rPr lang="it-IT" sz="1400" i="1" dirty="0">
                <a:solidFill>
                  <a:srgbClr val="002060"/>
                </a:solidFill>
                <a:latin typeface="Times New Roman" pitchFamily="18" charset="0"/>
                <a:cs typeface="Times New Roman" pitchFamily="18" charset="0"/>
              </a:rPr>
              <a:t> and </a:t>
            </a:r>
            <a:r>
              <a:rPr lang="it-IT" sz="1400" i="1" dirty="0" err="1">
                <a:solidFill>
                  <a:srgbClr val="002060"/>
                </a:solidFill>
                <a:latin typeface="Times New Roman" pitchFamily="18" charset="0"/>
                <a:cs typeface="Times New Roman" pitchFamily="18" charset="0"/>
              </a:rPr>
              <a:t>adolescent</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Psychiatry</a:t>
            </a:r>
            <a:r>
              <a:rPr lang="it-IT" sz="1400" dirty="0">
                <a:solidFill>
                  <a:srgbClr val="002060"/>
                </a:solidFill>
                <a:latin typeface="Times New Roman" pitchFamily="18" charset="0"/>
                <a:cs typeface="Times New Roman" pitchFamily="18" charset="0"/>
              </a:rPr>
              <a:t>, 49,4,414-430.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asellaDiTesto 6"/>
          <p:cNvSpPr txBox="1">
            <a:spLocks noChangeArrowheads="1"/>
          </p:cNvSpPr>
          <p:nvPr/>
        </p:nvSpPr>
        <p:spPr bwMode="auto">
          <a:xfrm>
            <a:off x="0" y="144497"/>
            <a:ext cx="9144000" cy="6524863"/>
          </a:xfrm>
          <a:prstGeom prst="rect">
            <a:avLst/>
          </a:prstGeom>
          <a:noFill/>
          <a:ln w="9525">
            <a:noFill/>
            <a:miter lim="800000"/>
            <a:headEnd/>
            <a:tailEnd/>
          </a:ln>
        </p:spPr>
        <p:txBody>
          <a:bodyPr>
            <a:spAutoFit/>
          </a:bodyPr>
          <a:lstStyle/>
          <a:p>
            <a:pPr>
              <a:buFont typeface="Wingdings" pitchFamily="2" charset="2"/>
              <a:buChar char="q"/>
            </a:pPr>
            <a:r>
              <a:rPr lang="it-IT" sz="2600" dirty="0">
                <a:solidFill>
                  <a:srgbClr val="002060"/>
                </a:solidFill>
              </a:rPr>
              <a:t> </a:t>
            </a:r>
            <a:r>
              <a:rPr lang="it-IT" sz="2600" i="1" dirty="0">
                <a:solidFill>
                  <a:srgbClr val="002060"/>
                </a:solidFill>
                <a:latin typeface="Times New Roman" pitchFamily="18" charset="0"/>
                <a:cs typeface="Times New Roman" pitchFamily="18" charset="0"/>
              </a:rPr>
              <a:t>ADHD</a:t>
            </a:r>
          </a:p>
          <a:p>
            <a:pPr>
              <a:buFont typeface="Wingdings" pitchFamily="2" charset="2"/>
              <a:buChar char="q"/>
            </a:pPr>
            <a:r>
              <a:rPr lang="it-IT" sz="2600" i="1" dirty="0">
                <a:solidFill>
                  <a:srgbClr val="002060"/>
                </a:solidFill>
                <a:latin typeface="Times New Roman" pitchFamily="18" charset="0"/>
                <a:cs typeface="Times New Roman" pitchFamily="18" charset="0"/>
              </a:rPr>
              <a:t> disturbo oppositivo con predominanza di scoppi di rabbia e irritabilità</a:t>
            </a:r>
          </a:p>
          <a:p>
            <a:pPr>
              <a:buFont typeface="Wingdings" pitchFamily="2" charset="2"/>
              <a:buChar char="q"/>
            </a:pPr>
            <a:r>
              <a:rPr lang="it-IT" sz="2600" i="1" dirty="0">
                <a:solidFill>
                  <a:srgbClr val="002060"/>
                </a:solidFill>
                <a:latin typeface="Times New Roman" pitchFamily="18" charset="0"/>
                <a:cs typeface="Times New Roman" pitchFamily="18" charset="0"/>
              </a:rPr>
              <a:t> sindromi ansiose, inclusi panico, ansietà sociale, disturbo </a:t>
            </a:r>
            <a:r>
              <a:rPr lang="it-IT" sz="2600" i="1" dirty="0" err="1">
                <a:solidFill>
                  <a:srgbClr val="002060"/>
                </a:solidFill>
                <a:latin typeface="Times New Roman" pitchFamily="18" charset="0"/>
                <a:cs typeface="Times New Roman" pitchFamily="18" charset="0"/>
              </a:rPr>
              <a:t>ossessivo-compulsivo</a:t>
            </a:r>
            <a:r>
              <a:rPr lang="it-IT" sz="2600" i="1" dirty="0">
                <a:solidFill>
                  <a:srgbClr val="002060"/>
                </a:solidFill>
                <a:latin typeface="Times New Roman" pitchFamily="18" charset="0"/>
                <a:cs typeface="Times New Roman" pitchFamily="18" charset="0"/>
              </a:rPr>
              <a:t>, disturbo di ansia generalizzata</a:t>
            </a:r>
          </a:p>
          <a:p>
            <a:pPr>
              <a:buFont typeface="Wingdings" pitchFamily="2" charset="2"/>
              <a:buChar char="q"/>
            </a:pPr>
            <a:r>
              <a:rPr lang="it-IT" sz="2600" i="1" dirty="0">
                <a:solidFill>
                  <a:srgbClr val="002060"/>
                </a:solidFill>
                <a:latin typeface="Times New Roman" pitchFamily="18" charset="0"/>
                <a:cs typeface="Times New Roman" pitchFamily="18" charset="0"/>
              </a:rPr>
              <a:t> depressione maggiore, inclusi comportamenti autolesivi, isolamento, confusione affettiva, disturbi del sonno</a:t>
            </a:r>
          </a:p>
          <a:p>
            <a:pPr>
              <a:buFont typeface="Wingdings" pitchFamily="2" charset="2"/>
              <a:buChar char="q"/>
            </a:pPr>
            <a:r>
              <a:rPr lang="it-IT" sz="2600" i="1" dirty="0">
                <a:solidFill>
                  <a:srgbClr val="002060"/>
                </a:solidFill>
                <a:latin typeface="Times New Roman" pitchFamily="18" charset="0"/>
                <a:cs typeface="Times New Roman" pitchFamily="18" charset="0"/>
              </a:rPr>
              <a:t> disturbo bipolare, con alternanza tra ipervigilanza e depressione</a:t>
            </a:r>
          </a:p>
          <a:p>
            <a:pPr>
              <a:buFont typeface="Wingdings" pitchFamily="2" charset="2"/>
              <a:buChar char="q"/>
            </a:pPr>
            <a:r>
              <a:rPr lang="it-IT" sz="2600" i="1" dirty="0">
                <a:solidFill>
                  <a:srgbClr val="002060"/>
                </a:solidFill>
                <a:latin typeface="Times New Roman" pitchFamily="18" charset="0"/>
                <a:cs typeface="Times New Roman" pitchFamily="18" charset="0"/>
              </a:rPr>
              <a:t> dipendenza da sostanze e/o alcool, quando non primaria ma reattiva </a:t>
            </a:r>
          </a:p>
          <a:p>
            <a:pPr>
              <a:buFont typeface="Wingdings" pitchFamily="2" charset="2"/>
              <a:buChar char="q"/>
            </a:pPr>
            <a:r>
              <a:rPr lang="it-IT" sz="2600" i="1" dirty="0">
                <a:solidFill>
                  <a:srgbClr val="002060"/>
                </a:solidFill>
                <a:latin typeface="Times New Roman" pitchFamily="18" charset="0"/>
                <a:cs typeface="Times New Roman" pitchFamily="18" charset="0"/>
              </a:rPr>
              <a:t> disturbo psicotico, in caso di gravi sintomi di ipervigilanza, confusione, disturbo del sonno, isolamento, percezioni inusuali</a:t>
            </a:r>
          </a:p>
          <a:p>
            <a:pPr>
              <a:buFont typeface="Wingdings" pitchFamily="2" charset="2"/>
              <a:buChar char="q"/>
            </a:pPr>
            <a:r>
              <a:rPr lang="it-IT" sz="2600" i="1" dirty="0" smtClean="0">
                <a:solidFill>
                  <a:srgbClr val="002060"/>
                </a:solidFill>
                <a:latin typeface="Times New Roman" pitchFamily="18" charset="0"/>
                <a:cs typeface="Times New Roman" pitchFamily="18" charset="0"/>
              </a:rPr>
              <a:t> emicrania</a:t>
            </a:r>
            <a:endParaRPr lang="it-IT" sz="2600" i="1" dirty="0">
              <a:solidFill>
                <a:srgbClr val="002060"/>
              </a:solidFill>
              <a:latin typeface="Times New Roman" pitchFamily="18" charset="0"/>
              <a:cs typeface="Times New Roman" pitchFamily="18" charset="0"/>
            </a:endParaRPr>
          </a:p>
          <a:p>
            <a:pPr>
              <a:buFont typeface="Wingdings" pitchFamily="2" charset="2"/>
              <a:buChar char="q"/>
            </a:pPr>
            <a:r>
              <a:rPr lang="it-IT" sz="2600" i="1" dirty="0">
                <a:solidFill>
                  <a:srgbClr val="002060"/>
                </a:solidFill>
                <a:latin typeface="Times New Roman" pitchFamily="18" charset="0"/>
                <a:cs typeface="Times New Roman" pitchFamily="18" charset="0"/>
              </a:rPr>
              <a:t> </a:t>
            </a:r>
            <a:r>
              <a:rPr lang="it-IT" sz="2600" i="1" dirty="0" smtClean="0">
                <a:solidFill>
                  <a:srgbClr val="002060"/>
                </a:solidFill>
                <a:latin typeface="Times New Roman" pitchFamily="18" charset="0"/>
                <a:cs typeface="Times New Roman" pitchFamily="18" charset="0"/>
              </a:rPr>
              <a:t>dolori </a:t>
            </a:r>
            <a:r>
              <a:rPr lang="it-IT" sz="2600" i="1" dirty="0">
                <a:solidFill>
                  <a:srgbClr val="002060"/>
                </a:solidFill>
                <a:latin typeface="Times New Roman" pitchFamily="18" charset="0"/>
                <a:cs typeface="Times New Roman" pitchFamily="18" charset="0"/>
              </a:rPr>
              <a:t>addominali</a:t>
            </a:r>
          </a:p>
          <a:p>
            <a:pPr>
              <a:buFont typeface="Wingdings" pitchFamily="2" charset="2"/>
              <a:buChar char="q"/>
            </a:pPr>
            <a:r>
              <a:rPr lang="it-IT" sz="2600" i="1" dirty="0" smtClean="0">
                <a:solidFill>
                  <a:srgbClr val="002060"/>
                </a:solidFill>
                <a:latin typeface="Times New Roman" pitchFamily="18" charset="0"/>
                <a:cs typeface="Times New Roman" pitchFamily="18" charset="0"/>
              </a:rPr>
              <a:t> </a:t>
            </a:r>
            <a:r>
              <a:rPr lang="it-IT" sz="2600" i="1" dirty="0">
                <a:solidFill>
                  <a:srgbClr val="002060"/>
                </a:solidFill>
                <a:latin typeface="Times New Roman" pitchFamily="18" charset="0"/>
                <a:cs typeface="Times New Roman" pitchFamily="18" charset="0"/>
              </a:rPr>
              <a:t>malfunzionamento </a:t>
            </a:r>
            <a:r>
              <a:rPr lang="it-IT" sz="2800" i="1" dirty="0">
                <a:solidFill>
                  <a:srgbClr val="002060"/>
                </a:solidFill>
                <a:latin typeface="Times New Roman" pitchFamily="18" charset="0"/>
                <a:cs typeface="Times New Roman" pitchFamily="18" charset="0"/>
              </a:rPr>
              <a:t>del sistema </a:t>
            </a:r>
            <a:r>
              <a:rPr lang="it-IT" sz="2800" i="1" dirty="0" smtClean="0">
                <a:solidFill>
                  <a:srgbClr val="002060"/>
                </a:solidFill>
                <a:latin typeface="Times New Roman" pitchFamily="18" charset="0"/>
                <a:cs typeface="Times New Roman" pitchFamily="18" charset="0"/>
              </a:rPr>
              <a:t>immunitario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916832"/>
            <a:ext cx="7632848" cy="1820948"/>
          </a:xfrm>
          <a:prstGeom prst="rect">
            <a:avLst/>
          </a:prstGeom>
        </p:spPr>
        <p:txBody>
          <a:bodyPr wrap="square">
            <a:spAutoFit/>
          </a:bodyPr>
          <a:lstStyle/>
          <a:p>
            <a:pPr>
              <a:lnSpc>
                <a:spcPct val="150000"/>
              </a:lnSpc>
              <a:buFont typeface="Wingdings" pitchFamily="2" charset="2"/>
              <a:buChar char="q"/>
            </a:pPr>
            <a:r>
              <a:rPr lang="it-IT" sz="2600" i="1" dirty="0" smtClean="0">
                <a:solidFill>
                  <a:srgbClr val="FF0000"/>
                </a:solidFill>
                <a:latin typeface="Times New Roman" pitchFamily="18" charset="0"/>
                <a:cs typeface="Times New Roman" pitchFamily="18" charset="0"/>
              </a:rPr>
              <a:t>ipertiroidismo</a:t>
            </a:r>
          </a:p>
          <a:p>
            <a:pPr>
              <a:lnSpc>
                <a:spcPct val="150000"/>
              </a:lnSpc>
              <a:buFont typeface="Wingdings" pitchFamily="2" charset="2"/>
              <a:buChar char="q"/>
            </a:pPr>
            <a:r>
              <a:rPr lang="it-IT" sz="2600" i="1" dirty="0" smtClean="0">
                <a:solidFill>
                  <a:srgbClr val="FF0000"/>
                </a:solidFill>
                <a:latin typeface="Times New Roman" pitchFamily="18" charset="0"/>
                <a:cs typeface="Times New Roman" pitchFamily="18" charset="0"/>
              </a:rPr>
              <a:t> tumori a secrezione di catecolamine o serotonina</a:t>
            </a:r>
          </a:p>
          <a:p>
            <a:pPr>
              <a:lnSpc>
                <a:spcPct val="150000"/>
              </a:lnSpc>
              <a:buFont typeface="Wingdings" pitchFamily="2" charset="2"/>
              <a:buChar char="q"/>
            </a:pPr>
            <a:r>
              <a:rPr lang="it-IT" sz="2600" i="1" dirty="0" smtClean="0">
                <a:solidFill>
                  <a:srgbClr val="FF0000"/>
                </a:solidFill>
                <a:latin typeface="Times New Roman" pitchFamily="18" charset="0"/>
                <a:cs typeface="Times New Roman" pitchFamily="18" charset="0"/>
              </a:rPr>
              <a:t> effetti collaterali di farmaci</a:t>
            </a:r>
            <a:endParaRPr lang="it-IT" sz="26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1052" y="188640"/>
            <a:ext cx="8076057" cy="1384995"/>
          </a:xfrm>
          <a:prstGeom prst="rect">
            <a:avLst/>
          </a:prstGeom>
          <a:noFill/>
        </p:spPr>
        <p:txBody>
          <a:bodyPr wrap="none" rtlCol="0">
            <a:spAutoFit/>
          </a:bodyPr>
          <a:lstStyle/>
          <a:p>
            <a:pPr algn="ctr"/>
            <a:r>
              <a:rPr lang="it-IT" sz="2800" dirty="0" smtClean="0">
                <a:solidFill>
                  <a:srgbClr val="002060"/>
                </a:solidFill>
                <a:latin typeface="Times New Roman" pitchFamily="18" charset="0"/>
                <a:cs typeface="Times New Roman" pitchFamily="18" charset="0"/>
              </a:rPr>
              <a:t>ORGANIZZAZIONE MONDIALE DELLA SANITA’</a:t>
            </a:r>
          </a:p>
          <a:p>
            <a:pPr algn="ctr"/>
            <a:endParaRPr lang="it-IT" sz="2800" dirty="0" smtClean="0">
              <a:solidFill>
                <a:srgbClr val="002060"/>
              </a:solidFill>
              <a:latin typeface="Times New Roman" pitchFamily="18" charset="0"/>
              <a:cs typeface="Times New Roman" pitchFamily="18" charset="0"/>
            </a:endParaRPr>
          </a:p>
          <a:p>
            <a:pPr algn="ctr"/>
            <a:r>
              <a:rPr lang="it-IT" sz="2800" b="1" dirty="0">
                <a:solidFill>
                  <a:srgbClr val="002060"/>
                </a:solidFill>
                <a:latin typeface="Times New Roman" pitchFamily="18" charset="0"/>
                <a:cs typeface="Times New Roman" pitchFamily="18" charset="0"/>
              </a:rPr>
              <a:t>P</a:t>
            </a:r>
            <a:r>
              <a:rPr lang="it-IT" sz="2800" b="1" dirty="0" smtClean="0">
                <a:solidFill>
                  <a:srgbClr val="002060"/>
                </a:solidFill>
                <a:latin typeface="Times New Roman" pitchFamily="18" charset="0"/>
                <a:cs typeface="Times New Roman" pitchFamily="18" charset="0"/>
              </a:rPr>
              <a:t>iano d’azione per la Salute </a:t>
            </a:r>
            <a:r>
              <a:rPr lang="it-IT" sz="2800" b="1" dirty="0">
                <a:solidFill>
                  <a:srgbClr val="002060"/>
                </a:solidFill>
                <a:latin typeface="Times New Roman" pitchFamily="18" charset="0"/>
                <a:cs typeface="Times New Roman" pitchFamily="18" charset="0"/>
              </a:rPr>
              <a:t>M</a:t>
            </a:r>
            <a:r>
              <a:rPr lang="it-IT" sz="2800" b="1" dirty="0" smtClean="0">
                <a:solidFill>
                  <a:srgbClr val="002060"/>
                </a:solidFill>
                <a:latin typeface="Times New Roman" pitchFamily="18" charset="0"/>
                <a:cs typeface="Times New Roman" pitchFamily="18" charset="0"/>
              </a:rPr>
              <a:t>entale 2013-2020</a:t>
            </a:r>
            <a:endParaRPr lang="it-IT" sz="2800" b="1" dirty="0">
              <a:solidFill>
                <a:srgbClr val="002060"/>
              </a:solidFill>
              <a:latin typeface="Times New Roman" pitchFamily="18" charset="0"/>
              <a:cs typeface="Times New Roman" pitchFamily="18" charset="0"/>
            </a:endParaRPr>
          </a:p>
        </p:txBody>
      </p:sp>
      <p:sp>
        <p:nvSpPr>
          <p:cNvPr id="4" name="CasellaDiTesto 3"/>
          <p:cNvSpPr txBox="1"/>
          <p:nvPr/>
        </p:nvSpPr>
        <p:spPr>
          <a:xfrm>
            <a:off x="251520" y="1918573"/>
            <a:ext cx="8640960" cy="2031325"/>
          </a:xfrm>
          <a:prstGeom prst="rect">
            <a:avLst/>
          </a:prstGeom>
          <a:noFill/>
        </p:spPr>
        <p:txBody>
          <a:bodyPr wrap="square" rtlCol="0">
            <a:spAutoFit/>
          </a:bodyPr>
          <a:lstStyle/>
          <a:p>
            <a:pPr>
              <a:lnSpc>
                <a:spcPct val="150000"/>
              </a:lnSpc>
            </a:pPr>
            <a:r>
              <a:rPr lang="it-IT" sz="2800" dirty="0" smtClean="0">
                <a:latin typeface="Times New Roman" pitchFamily="18" charset="0"/>
                <a:cs typeface="Times New Roman" pitchFamily="18" charset="0"/>
              </a:rPr>
              <a:t>“</a:t>
            </a:r>
            <a:r>
              <a:rPr lang="it-IT" sz="2800" dirty="0" smtClean="0">
                <a:solidFill>
                  <a:srgbClr val="002060"/>
                </a:solidFill>
                <a:latin typeface="Times New Roman" pitchFamily="18" charset="0"/>
                <a:cs typeface="Times New Roman" pitchFamily="18" charset="0"/>
              </a:rPr>
              <a:t>L’esposizione ad eventi stressanti in giovane età è un fattore di rischio consolidato per l’insorgere di disturbi mentali che può essere prevenibile”</a:t>
            </a:r>
            <a:endParaRPr lang="it-IT"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4"/>
          <p:cNvSpPr txBox="1">
            <a:spLocks noChangeArrowheads="1"/>
          </p:cNvSpPr>
          <p:nvPr/>
        </p:nvSpPr>
        <p:spPr bwMode="auto">
          <a:xfrm>
            <a:off x="34925" y="44450"/>
            <a:ext cx="9113838" cy="1206500"/>
          </a:xfrm>
          <a:prstGeom prst="rect">
            <a:avLst/>
          </a:prstGeom>
          <a:noFill/>
          <a:ln w="9525">
            <a:noFill/>
            <a:miter lim="800000"/>
            <a:headEnd/>
            <a:tailEnd/>
          </a:ln>
        </p:spPr>
        <p:txBody>
          <a:bodyPr wrap="none">
            <a:spAutoFit/>
          </a:bodyPr>
          <a:lstStyle/>
          <a:p>
            <a:pPr algn="ctr">
              <a:lnSpc>
                <a:spcPct val="150000"/>
              </a:lnSpc>
            </a:pPr>
            <a:r>
              <a:rPr lang="it-IT" sz="2800" b="1" dirty="0">
                <a:solidFill>
                  <a:srgbClr val="002060"/>
                </a:solidFill>
                <a:latin typeface="Times New Roman" pitchFamily="18" charset="0"/>
                <a:cs typeface="Times New Roman" pitchFamily="18" charset="0"/>
              </a:rPr>
              <a:t>DSM 5 </a:t>
            </a:r>
          </a:p>
          <a:p>
            <a:pPr algn="ctr">
              <a:lnSpc>
                <a:spcPct val="150000"/>
              </a:lnSpc>
            </a:pPr>
            <a:r>
              <a:rPr lang="it-IT" sz="2300" b="1" dirty="0">
                <a:solidFill>
                  <a:srgbClr val="002060"/>
                </a:solidFill>
                <a:latin typeface="Times New Roman" pitchFamily="18" charset="0"/>
                <a:cs typeface="Times New Roman" pitchFamily="18" charset="0"/>
              </a:rPr>
              <a:t>DISTURBI CORRELATI A EVENTI TRAUMATICI E STRESSANTI</a:t>
            </a:r>
          </a:p>
        </p:txBody>
      </p:sp>
      <p:sp>
        <p:nvSpPr>
          <p:cNvPr id="6147" name="Rettangolo 5"/>
          <p:cNvSpPr>
            <a:spLocks noChangeArrowheads="1"/>
          </p:cNvSpPr>
          <p:nvPr/>
        </p:nvSpPr>
        <p:spPr bwMode="auto">
          <a:xfrm>
            <a:off x="827088" y="1477963"/>
            <a:ext cx="7489825" cy="4400550"/>
          </a:xfrm>
          <a:prstGeom prst="rect">
            <a:avLst/>
          </a:prstGeom>
          <a:noFill/>
          <a:ln w="9525">
            <a:noFill/>
            <a:miter lim="800000"/>
            <a:headEnd/>
            <a:tailEnd/>
          </a:ln>
        </p:spPr>
        <p:txBody>
          <a:bodyPr>
            <a:spAutoFit/>
          </a:bodyPr>
          <a:lstStyle/>
          <a:p>
            <a:pPr>
              <a:lnSpc>
                <a:spcPct val="200000"/>
              </a:lnSpc>
            </a:pPr>
            <a:r>
              <a:rPr lang="it-IT" sz="2800" b="1">
                <a:solidFill>
                  <a:srgbClr val="002060"/>
                </a:solidFill>
                <a:latin typeface="Times New Roman" pitchFamily="18" charset="0"/>
                <a:cs typeface="Times New Roman" pitchFamily="18" charset="0"/>
              </a:rPr>
              <a:t>Disturbo Reattivo dell’Attaccamento</a:t>
            </a:r>
          </a:p>
          <a:p>
            <a:pPr>
              <a:lnSpc>
                <a:spcPct val="200000"/>
              </a:lnSpc>
            </a:pPr>
            <a:r>
              <a:rPr lang="it-IT" sz="2800" b="1">
                <a:solidFill>
                  <a:srgbClr val="002060"/>
                </a:solidFill>
                <a:latin typeface="Times New Roman" pitchFamily="18" charset="0"/>
                <a:cs typeface="Times New Roman" pitchFamily="18" charset="0"/>
              </a:rPr>
              <a:t>Disturbo da Coinvolgimento Sociale Disinibito </a:t>
            </a:r>
          </a:p>
          <a:p>
            <a:pPr>
              <a:lnSpc>
                <a:spcPct val="200000"/>
              </a:lnSpc>
            </a:pPr>
            <a:r>
              <a:rPr lang="it-IT" sz="2800" b="1">
                <a:solidFill>
                  <a:srgbClr val="002060"/>
                </a:solidFill>
                <a:latin typeface="Times New Roman" pitchFamily="18" charset="0"/>
                <a:cs typeface="Times New Roman" pitchFamily="18" charset="0"/>
              </a:rPr>
              <a:t>Disturbo da Stress Post-Traumatico (PTSD) </a:t>
            </a:r>
          </a:p>
          <a:p>
            <a:pPr>
              <a:lnSpc>
                <a:spcPct val="200000"/>
              </a:lnSpc>
            </a:pPr>
            <a:r>
              <a:rPr lang="it-IT" sz="2800" b="1">
                <a:solidFill>
                  <a:srgbClr val="002060"/>
                </a:solidFill>
                <a:latin typeface="Times New Roman" pitchFamily="18" charset="0"/>
                <a:cs typeface="Times New Roman" pitchFamily="18" charset="0"/>
              </a:rPr>
              <a:t>Disturbo da Stress Acuto</a:t>
            </a:r>
          </a:p>
          <a:p>
            <a:pPr>
              <a:lnSpc>
                <a:spcPct val="200000"/>
              </a:lnSpc>
            </a:pPr>
            <a:r>
              <a:rPr lang="it-IT" sz="2800" b="1">
                <a:solidFill>
                  <a:srgbClr val="002060"/>
                </a:solidFill>
                <a:latin typeface="Times New Roman" pitchFamily="18" charset="0"/>
                <a:cs typeface="Times New Roman" pitchFamily="18" charset="0"/>
              </a:rPr>
              <a:t>Disturbi dell'Adattamento </a:t>
            </a:r>
            <a:endParaRPr lang="it-IT" sz="28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1"/>
          <p:cNvSpPr txBox="1">
            <a:spLocks noChangeArrowheads="1"/>
          </p:cNvSpPr>
          <p:nvPr/>
        </p:nvSpPr>
        <p:spPr bwMode="auto">
          <a:xfrm>
            <a:off x="-36513" y="549275"/>
            <a:ext cx="9217026" cy="6370638"/>
          </a:xfrm>
          <a:prstGeom prst="rect">
            <a:avLst/>
          </a:prstGeom>
          <a:noFill/>
          <a:ln w="9525">
            <a:noFill/>
            <a:miter lim="800000"/>
            <a:headEnd/>
            <a:tailEnd/>
          </a:ln>
        </p:spPr>
        <p:txBody>
          <a:bodyPr>
            <a:spAutoFit/>
          </a:bodyPr>
          <a:lstStyle/>
          <a:p>
            <a:pPr algn="just">
              <a:buFont typeface="Arial" charset="0"/>
              <a:buChar char="•"/>
            </a:pPr>
            <a:r>
              <a:rPr lang="it-IT" sz="1700">
                <a:latin typeface="Times New Roman" pitchFamily="18" charset="0"/>
                <a:cs typeface="Times New Roman" pitchFamily="18" charset="0"/>
              </a:rPr>
              <a:t> </a:t>
            </a:r>
            <a:r>
              <a:rPr lang="it-IT" sz="1700">
                <a:solidFill>
                  <a:srgbClr val="002060"/>
                </a:solidFill>
                <a:latin typeface="Times New Roman" pitchFamily="18" charset="0"/>
                <a:cs typeface="Times New Roman" pitchFamily="18" charset="0"/>
              </a:rPr>
              <a:t>Il PTSD passa dalla categoria dei Disturbi d’ansia a quella dei </a:t>
            </a:r>
            <a:r>
              <a:rPr lang="it-IT" sz="1700" b="1">
                <a:solidFill>
                  <a:srgbClr val="002060"/>
                </a:solidFill>
                <a:latin typeface="Times New Roman" pitchFamily="18" charset="0"/>
                <a:cs typeface="Times New Roman" pitchFamily="18" charset="0"/>
              </a:rPr>
              <a:t>Disturbi correlati a eventi traumatici e stressanti</a:t>
            </a:r>
            <a:r>
              <a:rPr lang="it-IT" sz="1700">
                <a:solidFill>
                  <a:srgbClr val="002060"/>
                </a:solidFill>
                <a:latin typeface="Times New Roman" pitchFamily="18" charset="0"/>
                <a:cs typeface="Times New Roman" pitchFamily="18" charset="0"/>
              </a:rPr>
              <a:t>, che comprende quei </a:t>
            </a:r>
            <a:r>
              <a:rPr lang="it-IT" sz="1700" b="1">
                <a:solidFill>
                  <a:srgbClr val="002060"/>
                </a:solidFill>
                <a:latin typeface="Times New Roman" pitchFamily="18" charset="0"/>
                <a:cs typeface="Times New Roman" pitchFamily="18" charset="0"/>
              </a:rPr>
              <a:t>disturbi in cui l'esposizione a un evento stressante o a un trauma è esplicitamente considerata come criterio diagnostico</a:t>
            </a:r>
            <a:r>
              <a:rPr lang="it-IT" sz="1700">
                <a:solidFill>
                  <a:srgbClr val="002060"/>
                </a:solidFill>
                <a:latin typeface="Times New Roman" pitchFamily="18" charset="0"/>
                <a:cs typeface="Times New Roman" pitchFamily="18" charset="0"/>
              </a:rPr>
              <a:t>. </a:t>
            </a:r>
          </a:p>
          <a:p>
            <a:pPr algn="just">
              <a:buFont typeface="Arial" charset="0"/>
              <a:buChar char="•"/>
            </a:pPr>
            <a:r>
              <a:rPr lang="it-IT" sz="1700">
                <a:solidFill>
                  <a:srgbClr val="002060"/>
                </a:solidFill>
                <a:latin typeface="Times New Roman" pitchFamily="18" charset="0"/>
                <a:cs typeface="Times New Roman" pitchFamily="18" charset="0"/>
              </a:rPr>
              <a:t> E’ diventata più esplicita la definizione di ciò che può essere considerato come </a:t>
            </a:r>
            <a:r>
              <a:rPr lang="it-IT" sz="1700" b="1">
                <a:solidFill>
                  <a:srgbClr val="002060"/>
                </a:solidFill>
                <a:latin typeface="Times New Roman" pitchFamily="18" charset="0"/>
                <a:cs typeface="Times New Roman" pitchFamily="18" charset="0"/>
              </a:rPr>
              <a:t>evento traumatico</a:t>
            </a:r>
            <a:r>
              <a:rPr lang="it-IT" sz="1700">
                <a:solidFill>
                  <a:srgbClr val="002060"/>
                </a:solidFill>
                <a:latin typeface="Times New Roman" pitchFamily="18" charset="0"/>
                <a:cs typeface="Times New Roman" pitchFamily="18" charset="0"/>
              </a:rPr>
              <a:t> (ad es., nella versione più recente del manuale viene </a:t>
            </a:r>
            <a:r>
              <a:rPr lang="it-IT" sz="1700" b="1">
                <a:solidFill>
                  <a:srgbClr val="002060"/>
                </a:solidFill>
                <a:latin typeface="Times New Roman" pitchFamily="18" charset="0"/>
                <a:cs typeface="Times New Roman" pitchFamily="18" charset="0"/>
              </a:rPr>
              <a:t>esplicitamente inclusa la violenza sessuale</a:t>
            </a:r>
            <a:r>
              <a:rPr lang="it-IT" sz="1700">
                <a:solidFill>
                  <a:srgbClr val="002060"/>
                </a:solidFill>
                <a:latin typeface="Times New Roman" pitchFamily="18" charset="0"/>
                <a:cs typeface="Times New Roman" pitchFamily="18" charset="0"/>
              </a:rPr>
              <a:t>)</a:t>
            </a:r>
          </a:p>
          <a:p>
            <a:pPr algn="just">
              <a:buFont typeface="Arial" charset="0"/>
              <a:buChar char="•"/>
            </a:pPr>
            <a:r>
              <a:rPr lang="it-IT" sz="1700">
                <a:solidFill>
                  <a:srgbClr val="002060"/>
                </a:solidFill>
                <a:latin typeface="Times New Roman" pitchFamily="18" charset="0"/>
                <a:cs typeface="Times New Roman" pitchFamily="18" charset="0"/>
              </a:rPr>
              <a:t> Nella nuova edizione del manuale vengono ridefiniti complessivamente i sintomi, rielaborato in modo sostanziale quelli intrusivi e suddiviso il criterio evitamento/numbing in due aree: evitamento e alterazioni cognitive ed emotive significative. Quest'ultima categoria include sintomi nuovi, tra cui gli </a:t>
            </a:r>
            <a:r>
              <a:rPr lang="it-IT" sz="1700" b="1">
                <a:solidFill>
                  <a:srgbClr val="002060"/>
                </a:solidFill>
                <a:latin typeface="Times New Roman" pitchFamily="18" charset="0"/>
                <a:cs typeface="Times New Roman" pitchFamily="18" charset="0"/>
              </a:rPr>
              <a:t>stati emotivi negativi persistenti</a:t>
            </a:r>
            <a:r>
              <a:rPr lang="it-IT" sz="1700">
                <a:solidFill>
                  <a:srgbClr val="002060"/>
                </a:solidFill>
                <a:latin typeface="Times New Roman" pitchFamily="18" charset="0"/>
                <a:cs typeface="Times New Roman" pitchFamily="18" charset="0"/>
              </a:rPr>
              <a:t>. Nel cluster iperarousal/reattività sono stati esplicitamente inseriti i seguenti sintomi: </a:t>
            </a:r>
            <a:r>
              <a:rPr lang="it-IT" sz="1700" b="1">
                <a:solidFill>
                  <a:srgbClr val="002060"/>
                </a:solidFill>
                <a:latin typeface="Times New Roman" pitchFamily="18" charset="0"/>
                <a:cs typeface="Times New Roman" pitchFamily="18" charset="0"/>
              </a:rPr>
              <a:t>irritabilità o comportamento aggressivo, comportamenti a rischio o autodistruttivi</a:t>
            </a:r>
          </a:p>
          <a:p>
            <a:pPr algn="just">
              <a:buFont typeface="Arial" charset="0"/>
              <a:buChar char="•"/>
            </a:pPr>
            <a:r>
              <a:rPr lang="it-IT" sz="1700" b="1">
                <a:solidFill>
                  <a:srgbClr val="002060"/>
                </a:solidFill>
                <a:latin typeface="Times New Roman" pitchFamily="18" charset="0"/>
                <a:cs typeface="Times New Roman" pitchFamily="18" charset="0"/>
              </a:rPr>
              <a:t> Il DSM-5 dedica maggiore attenzione ai sintomi comportamentali</a:t>
            </a:r>
            <a:r>
              <a:rPr lang="it-IT" sz="1700">
                <a:solidFill>
                  <a:srgbClr val="002060"/>
                </a:solidFill>
                <a:latin typeface="Times New Roman" pitchFamily="18" charset="0"/>
                <a:cs typeface="Times New Roman" pitchFamily="18" charset="0"/>
              </a:rPr>
              <a:t> che accompagnano il PTSD; il numero complessivo dei sintomi richiesti per poter fare diagnosi è stato mediamente ridotto e per diagnosticare il disturbo è necessaria la </a:t>
            </a:r>
            <a:r>
              <a:rPr lang="it-IT" sz="1700" b="1">
                <a:solidFill>
                  <a:srgbClr val="002060"/>
                </a:solidFill>
                <a:latin typeface="Times New Roman" pitchFamily="18" charset="0"/>
                <a:cs typeface="Times New Roman" pitchFamily="18" charset="0"/>
              </a:rPr>
              <a:t>presenza di almeno un sintomo di evitamento</a:t>
            </a:r>
            <a:r>
              <a:rPr lang="it-IT" sz="1700">
                <a:solidFill>
                  <a:srgbClr val="002060"/>
                </a:solidFill>
                <a:latin typeface="Times New Roman" pitchFamily="18" charset="0"/>
                <a:cs typeface="Times New Roman" pitchFamily="18" charset="0"/>
              </a:rPr>
              <a:t>. </a:t>
            </a:r>
          </a:p>
          <a:p>
            <a:pPr algn="just">
              <a:buFont typeface="Arial" charset="0"/>
              <a:buChar char="•"/>
            </a:pPr>
            <a:r>
              <a:rPr lang="it-IT" sz="1700">
                <a:solidFill>
                  <a:srgbClr val="002060"/>
                </a:solidFill>
                <a:latin typeface="Times New Roman" pitchFamily="18" charset="0"/>
                <a:cs typeface="Times New Roman" pitchFamily="18" charset="0"/>
              </a:rPr>
              <a:t> E’ stata </a:t>
            </a:r>
            <a:r>
              <a:rPr lang="it-IT" sz="1700" b="1">
                <a:solidFill>
                  <a:srgbClr val="002060"/>
                </a:solidFill>
                <a:latin typeface="Times New Roman" pitchFamily="18" charset="0"/>
                <a:cs typeface="Times New Roman" pitchFamily="18" charset="0"/>
              </a:rPr>
              <a:t>eliminata la distinzione tra forma acuta e cronica</a:t>
            </a:r>
            <a:r>
              <a:rPr lang="it-IT" sz="1700">
                <a:solidFill>
                  <a:srgbClr val="002060"/>
                </a:solidFill>
                <a:latin typeface="Times New Roman" pitchFamily="18" charset="0"/>
                <a:cs typeface="Times New Roman" pitchFamily="18" charset="0"/>
              </a:rPr>
              <a:t> e sono stati aggiunti due sottotipi del disturbo con criteri specifici: 1) il </a:t>
            </a:r>
            <a:r>
              <a:rPr lang="it-IT" sz="1700" b="1">
                <a:solidFill>
                  <a:srgbClr val="002060"/>
                </a:solidFill>
                <a:latin typeface="Times New Roman" pitchFamily="18" charset="0"/>
                <a:cs typeface="Times New Roman" pitchFamily="18" charset="0"/>
              </a:rPr>
              <a:t>PTSD nei bambini di età inferiore a sei anni</a:t>
            </a:r>
            <a:r>
              <a:rPr lang="it-IT" sz="1700">
                <a:solidFill>
                  <a:srgbClr val="002060"/>
                </a:solidFill>
                <a:latin typeface="Times New Roman" pitchFamily="18" charset="0"/>
                <a:cs typeface="Times New Roman" pitchFamily="18" charset="0"/>
              </a:rPr>
              <a:t>, per il quale è prevista una categoria specifica, e sono state modificate le soglie diagnostiche per bambini e adolescenti rispetto alle precedenti edizioni; 2) il </a:t>
            </a:r>
            <a:r>
              <a:rPr lang="it-IT" sz="1700" b="1">
                <a:solidFill>
                  <a:srgbClr val="002060"/>
                </a:solidFill>
                <a:latin typeface="Times New Roman" pitchFamily="18" charset="0"/>
                <a:cs typeface="Times New Roman" pitchFamily="18" charset="0"/>
              </a:rPr>
              <a:t>PTSD con prevalenza di sintomi dissociativi</a:t>
            </a:r>
            <a:r>
              <a:rPr lang="it-IT" sz="1700">
                <a:solidFill>
                  <a:srgbClr val="002060"/>
                </a:solidFill>
                <a:latin typeface="Times New Roman" pitchFamily="18" charset="0"/>
                <a:cs typeface="Times New Roman" pitchFamily="18" charset="0"/>
              </a:rPr>
              <a:t>. Si tratta di una specifica applicabile ai casi di PTSD in cui si manifestano sintomi di derealizzazione e/o depersonalizzazione.</a:t>
            </a:r>
          </a:p>
          <a:p>
            <a:pPr algn="just">
              <a:buFont typeface="Arial" charset="0"/>
              <a:buChar char="•"/>
            </a:pPr>
            <a:r>
              <a:rPr lang="it-IT" sz="1700" i="1">
                <a:solidFill>
                  <a:srgbClr val="002060"/>
                </a:solidFill>
                <a:latin typeface="Times New Roman" pitchFamily="18" charset="0"/>
                <a:cs typeface="Times New Roman" pitchFamily="18" charset="0"/>
              </a:rPr>
              <a:t> </a:t>
            </a:r>
            <a:r>
              <a:rPr lang="it-IT" sz="1700">
                <a:solidFill>
                  <a:srgbClr val="002060"/>
                </a:solidFill>
                <a:latin typeface="Times New Roman" pitchFamily="18" charset="0"/>
                <a:cs typeface="Times New Roman" pitchFamily="18" charset="0"/>
              </a:rPr>
              <a:t>Il tipo ad </a:t>
            </a:r>
            <a:r>
              <a:rPr lang="it-IT" sz="1700" b="1">
                <a:solidFill>
                  <a:srgbClr val="002060"/>
                </a:solidFill>
                <a:latin typeface="Times New Roman" pitchFamily="18" charset="0"/>
                <a:cs typeface="Times New Roman" pitchFamily="18" charset="0"/>
              </a:rPr>
              <a:t>esordio ritardato:</a:t>
            </a:r>
            <a:r>
              <a:rPr lang="it-IT" sz="1700">
                <a:solidFill>
                  <a:srgbClr val="002060"/>
                </a:solidFill>
                <a:latin typeface="Times New Roman" pitchFamily="18" charset="0"/>
                <a:cs typeface="Times New Roman" pitchFamily="18" charset="0"/>
              </a:rPr>
              <a:t> se l'esordio dei sintomi avviene almeno sei mesi dopo l'evento stressante, è stato trasformato in </a:t>
            </a:r>
            <a:r>
              <a:rPr lang="it-IT" sz="1700" b="1">
                <a:solidFill>
                  <a:srgbClr val="002060"/>
                </a:solidFill>
                <a:latin typeface="Times New Roman" pitchFamily="18" charset="0"/>
                <a:cs typeface="Times New Roman" pitchFamily="18" charset="0"/>
              </a:rPr>
              <a:t>con espressione ritardata</a:t>
            </a:r>
            <a:r>
              <a:rPr lang="it-IT" sz="1700" i="1">
                <a:solidFill>
                  <a:srgbClr val="002060"/>
                </a:solidFill>
                <a:latin typeface="Times New Roman" pitchFamily="18" charset="0"/>
                <a:cs typeface="Times New Roman" pitchFamily="18" charset="0"/>
              </a:rPr>
              <a:t>:</a:t>
            </a:r>
            <a:r>
              <a:rPr lang="it-IT" sz="1700">
                <a:solidFill>
                  <a:srgbClr val="002060"/>
                </a:solidFill>
                <a:latin typeface="Times New Roman" pitchFamily="18" charset="0"/>
                <a:cs typeface="Times New Roman" pitchFamily="18" charset="0"/>
              </a:rPr>
              <a:t> se i criteri diagnostici non sono soddisfatti appieno entro sei mesi dall'evento (ancorché l'insorgenza e l'espressione di alcuni sintomi possano essere immediate).. Si precisa che nei bambini il </a:t>
            </a:r>
            <a:r>
              <a:rPr lang="it-IT" sz="1700" b="1">
                <a:solidFill>
                  <a:srgbClr val="002060"/>
                </a:solidFill>
                <a:latin typeface="Times New Roman" pitchFamily="18" charset="0"/>
                <a:cs typeface="Times New Roman" pitchFamily="18" charset="0"/>
              </a:rPr>
              <a:t>susseguirsi di diverse esperienze traumatiche </a:t>
            </a:r>
            <a:r>
              <a:rPr lang="it-IT" sz="1700">
                <a:solidFill>
                  <a:srgbClr val="002060"/>
                </a:solidFill>
                <a:latin typeface="Times New Roman" pitchFamily="18" charset="0"/>
                <a:cs typeface="Times New Roman" pitchFamily="18" charset="0"/>
              </a:rPr>
              <a:t>può rendere impossibile identificare  l’esordio</a:t>
            </a:r>
            <a:r>
              <a:rPr lang="it-IT" sz="1700" b="1" i="1">
                <a:solidFill>
                  <a:srgbClr val="002060"/>
                </a:solidFill>
                <a:latin typeface="Times New Roman" pitchFamily="18" charset="0"/>
                <a:cs typeface="Times New Roman" pitchFamily="18" charset="0"/>
              </a:rPr>
              <a:t>  </a:t>
            </a:r>
            <a:r>
              <a:rPr lang="it-IT" sz="1700">
                <a:solidFill>
                  <a:srgbClr val="002060"/>
                </a:solidFill>
                <a:latin typeface="Times New Roman" pitchFamily="18" charset="0"/>
                <a:cs typeface="Times New Roman" pitchFamily="18" charset="0"/>
              </a:rPr>
              <a:t>dei sintomi.</a:t>
            </a:r>
            <a:endParaRPr lang="it-IT">
              <a:solidFill>
                <a:srgbClr val="002060"/>
              </a:solidFill>
              <a:latin typeface="Times New Roman" pitchFamily="18" charset="0"/>
              <a:cs typeface="Times New Roman" pitchFamily="18" charset="0"/>
            </a:endParaRPr>
          </a:p>
        </p:txBody>
      </p:sp>
      <p:sp>
        <p:nvSpPr>
          <p:cNvPr id="8195" name="CasellaDiTesto 3"/>
          <p:cNvSpPr txBox="1">
            <a:spLocks noChangeArrowheads="1"/>
          </p:cNvSpPr>
          <p:nvPr/>
        </p:nvSpPr>
        <p:spPr bwMode="auto">
          <a:xfrm>
            <a:off x="107950" y="115888"/>
            <a:ext cx="8894763" cy="401637"/>
          </a:xfrm>
          <a:prstGeom prst="rect">
            <a:avLst/>
          </a:prstGeom>
          <a:noFill/>
          <a:ln w="9525">
            <a:noFill/>
            <a:miter lim="800000"/>
            <a:headEnd/>
            <a:tailEnd/>
          </a:ln>
        </p:spPr>
        <p:txBody>
          <a:bodyPr wrap="none">
            <a:spAutoFit/>
          </a:bodyPr>
          <a:lstStyle/>
          <a:p>
            <a:r>
              <a:rPr lang="it-IT" sz="2000" b="1">
                <a:solidFill>
                  <a:srgbClr val="002060"/>
                </a:solidFill>
                <a:latin typeface="Times New Roman" pitchFamily="18" charset="0"/>
                <a:cs typeface="Times New Roman" pitchFamily="18" charset="0"/>
              </a:rPr>
              <a:t>DSM  5: DISTURBI CORRELATI A EVENTI TRAUMATICI E STRESSANTI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457200" y="44624"/>
            <a:ext cx="8147248" cy="936104"/>
          </a:xfrm>
        </p:spPr>
        <p:txBody>
          <a:bodyPr>
            <a:normAutofit fontScale="90000"/>
          </a:bodyPr>
          <a:lstStyle/>
          <a:p>
            <a:pPr eaLnBrk="1" hangingPunct="1"/>
            <a:r>
              <a:rPr lang="it-IT" dirty="0" smtClean="0"/>
              <a:t/>
            </a:r>
            <a:br>
              <a:rPr lang="it-IT" dirty="0" smtClean="0"/>
            </a:br>
            <a:r>
              <a:rPr lang="it-IT" dirty="0" smtClean="0">
                <a:solidFill>
                  <a:srgbClr val="002060"/>
                </a:solidFill>
                <a:latin typeface="Times New Roman" pitchFamily="18" charset="0"/>
                <a:cs typeface="Times New Roman" pitchFamily="18" charset="0"/>
              </a:rPr>
              <a:t>LA STORIA</a:t>
            </a:r>
            <a:r>
              <a:rPr lang="it-IT" dirty="0" smtClean="0">
                <a:solidFill>
                  <a:srgbClr val="0066FF"/>
                </a:solidFill>
              </a:rPr>
              <a:t/>
            </a:r>
            <a:br>
              <a:rPr lang="it-IT" dirty="0" smtClean="0">
                <a:solidFill>
                  <a:srgbClr val="0066FF"/>
                </a:solidFill>
              </a:rPr>
            </a:br>
            <a:endParaRPr lang="it-IT" dirty="0" smtClean="0">
              <a:solidFill>
                <a:srgbClr val="0066FF"/>
              </a:solidFill>
            </a:endParaRPr>
          </a:p>
        </p:txBody>
      </p:sp>
      <p:sp>
        <p:nvSpPr>
          <p:cNvPr id="3" name="Segnaposto contenuto 2"/>
          <p:cNvSpPr>
            <a:spLocks noGrp="1"/>
          </p:cNvSpPr>
          <p:nvPr>
            <p:ph idx="1"/>
          </p:nvPr>
        </p:nvSpPr>
        <p:spPr>
          <a:xfrm>
            <a:off x="179512" y="1052736"/>
            <a:ext cx="5904656" cy="5616624"/>
          </a:xfrm>
        </p:spPr>
        <p:txBody>
          <a:bodyPr>
            <a:normAutofit fontScale="70000" lnSpcReduction="20000"/>
          </a:bodyPr>
          <a:lstStyle/>
          <a:p>
            <a:pPr marL="0" indent="0" algn="just" eaLnBrk="1" hangingPunct="1">
              <a:lnSpc>
                <a:spcPct val="120000"/>
              </a:lnSpc>
              <a:buFont typeface="Arial" charset="0"/>
              <a:buNone/>
              <a:defRPr/>
            </a:pPr>
            <a:r>
              <a:rPr lang="it-IT" sz="3400" dirty="0" smtClean="0">
                <a:solidFill>
                  <a:srgbClr val="002060"/>
                </a:solidFill>
                <a:latin typeface="Times New Roman" pitchFamily="18" charset="0"/>
                <a:cs typeface="Times New Roman" pitchFamily="18" charset="0"/>
              </a:rPr>
              <a:t>Henry </a:t>
            </a:r>
            <a:r>
              <a:rPr lang="it-IT" sz="3400" dirty="0" err="1" smtClean="0">
                <a:solidFill>
                  <a:srgbClr val="002060"/>
                </a:solidFill>
                <a:latin typeface="Times New Roman" pitchFamily="18" charset="0"/>
                <a:cs typeface="Times New Roman" pitchFamily="18" charset="0"/>
              </a:rPr>
              <a:t>Kempe</a:t>
            </a:r>
            <a:r>
              <a:rPr lang="it-IT" sz="3400" dirty="0" smtClean="0">
                <a:solidFill>
                  <a:srgbClr val="002060"/>
                </a:solidFill>
                <a:latin typeface="Times New Roman" pitchFamily="18" charset="0"/>
                <a:cs typeface="Times New Roman" pitchFamily="18" charset="0"/>
              </a:rPr>
              <a:t>, pediatra, nel 1963 con un articolo «la sindrome del bambino percosso» pone le basi per un approccio scientifico del fenomeno del maltrattamento e abuso.</a:t>
            </a:r>
          </a:p>
          <a:p>
            <a:pPr marL="0" indent="0" algn="just" eaLnBrk="1" hangingPunct="1">
              <a:lnSpc>
                <a:spcPct val="120000"/>
              </a:lnSpc>
              <a:buFont typeface="Arial" charset="0"/>
              <a:buNone/>
              <a:defRPr/>
            </a:pPr>
            <a:r>
              <a:rPr lang="it-IT" sz="3400" dirty="0" smtClean="0">
                <a:solidFill>
                  <a:srgbClr val="002060"/>
                </a:solidFill>
                <a:latin typeface="Times New Roman" pitchFamily="18" charset="0"/>
                <a:cs typeface="Times New Roman" pitchFamily="18" charset="0"/>
              </a:rPr>
              <a:t>H. </a:t>
            </a:r>
            <a:r>
              <a:rPr lang="it-IT" sz="3400" dirty="0" err="1" smtClean="0">
                <a:solidFill>
                  <a:srgbClr val="002060"/>
                </a:solidFill>
                <a:latin typeface="Times New Roman" pitchFamily="18" charset="0"/>
                <a:cs typeface="Times New Roman" pitchFamily="18" charset="0"/>
              </a:rPr>
              <a:t>Kempe</a:t>
            </a:r>
            <a:r>
              <a:rPr lang="it-IT" sz="3400" dirty="0" smtClean="0">
                <a:solidFill>
                  <a:srgbClr val="002060"/>
                </a:solidFill>
                <a:latin typeface="Times New Roman" pitchFamily="18" charset="0"/>
                <a:cs typeface="Times New Roman" pitchFamily="18" charset="0"/>
              </a:rPr>
              <a:t> indicherà un più vasto quadro del maltrattamento comprendente varie modalità di abuso non solo fisico</a:t>
            </a:r>
            <a:r>
              <a:rPr lang="it-IT" sz="3100" dirty="0" smtClean="0">
                <a:solidFill>
                  <a:srgbClr val="002060"/>
                </a:solidFill>
                <a:latin typeface="Times New Roman" pitchFamily="18" charset="0"/>
                <a:cs typeface="Times New Roman" pitchFamily="18" charset="0"/>
              </a:rPr>
              <a:t>.</a:t>
            </a:r>
          </a:p>
          <a:p>
            <a:pPr marL="0" indent="0" algn="just" eaLnBrk="1" hangingPunct="1">
              <a:lnSpc>
                <a:spcPct val="120000"/>
              </a:lnSpc>
              <a:buFont typeface="Arial" charset="0"/>
              <a:buNone/>
              <a:defRPr/>
            </a:pPr>
            <a:r>
              <a:rPr lang="it-IT" sz="3400" dirty="0" smtClean="0">
                <a:solidFill>
                  <a:srgbClr val="002060"/>
                </a:solidFill>
                <a:latin typeface="Times New Roman" pitchFamily="18" charset="0"/>
                <a:cs typeface="Times New Roman" pitchFamily="18" charset="0"/>
              </a:rPr>
              <a:t>I concetti e le definizioni di </a:t>
            </a:r>
            <a:r>
              <a:rPr lang="it-IT" sz="3400" dirty="0" err="1" smtClean="0">
                <a:solidFill>
                  <a:srgbClr val="002060"/>
                </a:solidFill>
                <a:latin typeface="Times New Roman" pitchFamily="18" charset="0"/>
                <a:cs typeface="Times New Roman" pitchFamily="18" charset="0"/>
              </a:rPr>
              <a:t>Kempe</a:t>
            </a:r>
            <a:r>
              <a:rPr lang="it-IT" sz="3400" dirty="0" smtClean="0">
                <a:solidFill>
                  <a:srgbClr val="002060"/>
                </a:solidFill>
                <a:latin typeface="Times New Roman" pitchFamily="18" charset="0"/>
                <a:cs typeface="Times New Roman" pitchFamily="18" charset="0"/>
              </a:rPr>
              <a:t> vengono sostanzialmente ancora utilizzati </a:t>
            </a:r>
          </a:p>
          <a:p>
            <a:pPr marL="0" indent="0" algn="just">
              <a:lnSpc>
                <a:spcPct val="120000"/>
              </a:lnSpc>
              <a:buNone/>
              <a:defRPr/>
            </a:pPr>
            <a:r>
              <a:rPr lang="it-IT" sz="3400" dirty="0" smtClean="0">
                <a:solidFill>
                  <a:srgbClr val="002060"/>
                </a:solidFill>
                <a:latin typeface="Times New Roman" pitchFamily="18" charset="0"/>
                <a:cs typeface="Times New Roman" pitchFamily="18" charset="0"/>
              </a:rPr>
              <a:t>Negli anni 70 il fenomeno comincia ad essere riconosciuto nella sua ampiezza e nella gravità delle conseguenze dalla letteratura scientifica europea e statunitense e dagli operatori che si occupano di minori</a:t>
            </a:r>
            <a:endParaRPr lang="it-IT" dirty="0"/>
          </a:p>
        </p:txBody>
      </p:sp>
      <p:pic>
        <p:nvPicPr>
          <p:cNvPr id="4102" name="Immagine 6"/>
          <p:cNvPicPr>
            <a:picLocks noChangeAspect="1"/>
          </p:cNvPicPr>
          <p:nvPr/>
        </p:nvPicPr>
        <p:blipFill>
          <a:blip r:embed="rId3" cstate="print"/>
          <a:srcRect/>
          <a:stretch>
            <a:fillRect/>
          </a:stretch>
        </p:blipFill>
        <p:spPr bwMode="auto">
          <a:xfrm>
            <a:off x="6212722" y="1700808"/>
            <a:ext cx="2931278" cy="4104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08720"/>
            <a:ext cx="4644008" cy="5632311"/>
          </a:xfrm>
          <a:prstGeom prst="rect">
            <a:avLst/>
          </a:prstGeom>
          <a:noFill/>
        </p:spPr>
        <p:txBody>
          <a:bodyPr wrap="square" rtlCol="0">
            <a:spAutoFit/>
          </a:bodyPr>
          <a:lstStyle/>
          <a:p>
            <a:r>
              <a:rPr lang="it-IT" sz="2000" dirty="0" smtClean="0">
                <a:solidFill>
                  <a:srgbClr val="002060"/>
                </a:solidFill>
                <a:latin typeface="Times New Roman" pitchFamily="18" charset="0"/>
                <a:cs typeface="Times New Roman" pitchFamily="18" charset="0"/>
              </a:rPr>
              <a:t>ADHD</a:t>
            </a:r>
          </a:p>
          <a:p>
            <a:r>
              <a:rPr lang="it-IT" sz="2000" dirty="0" smtClean="0">
                <a:solidFill>
                  <a:srgbClr val="002060"/>
                </a:solidFill>
                <a:latin typeface="Times New Roman" pitchFamily="18" charset="0"/>
                <a:cs typeface="Times New Roman" pitchFamily="18" charset="0"/>
              </a:rPr>
              <a:t>Disturbo depressivo maggiore</a:t>
            </a:r>
          </a:p>
          <a:p>
            <a:r>
              <a:rPr lang="it-IT" sz="2000" dirty="0" smtClean="0">
                <a:solidFill>
                  <a:srgbClr val="002060"/>
                </a:solidFill>
                <a:latin typeface="Times New Roman" pitchFamily="18" charset="0"/>
                <a:cs typeface="Times New Roman" pitchFamily="18" charset="0"/>
              </a:rPr>
              <a:t>Distimia</a:t>
            </a:r>
          </a:p>
          <a:p>
            <a:r>
              <a:rPr lang="it-IT" sz="2000" dirty="0" smtClean="0">
                <a:solidFill>
                  <a:srgbClr val="002060"/>
                </a:solidFill>
                <a:latin typeface="Times New Roman" pitchFamily="18" charset="0"/>
                <a:cs typeface="Times New Roman" pitchFamily="18" charset="0"/>
              </a:rPr>
              <a:t>Disturbo disforico premestruale</a:t>
            </a:r>
            <a:endParaRPr lang="it-IT" sz="2000" i="1" dirty="0" smtClean="0">
              <a:solidFill>
                <a:srgbClr val="002060"/>
              </a:solidFill>
              <a:latin typeface="Times New Roman" pitchFamily="18" charset="0"/>
              <a:cs typeface="Times New Roman" pitchFamily="18" charset="0"/>
            </a:endParaRPr>
          </a:p>
          <a:p>
            <a:r>
              <a:rPr lang="it-IT" sz="2000" dirty="0" smtClean="0">
                <a:solidFill>
                  <a:srgbClr val="002060"/>
                </a:solidFill>
                <a:latin typeface="Times New Roman" pitchFamily="18" charset="0"/>
                <a:cs typeface="Times New Roman" pitchFamily="18" charset="0"/>
              </a:rPr>
              <a:t>Disturbo d’ansia di separazione</a:t>
            </a:r>
          </a:p>
          <a:p>
            <a:r>
              <a:rPr lang="it-IT" sz="2000" dirty="0" smtClean="0">
                <a:solidFill>
                  <a:srgbClr val="002060"/>
                </a:solidFill>
                <a:latin typeface="Times New Roman" pitchFamily="18" charset="0"/>
                <a:cs typeface="Times New Roman" pitchFamily="18" charset="0"/>
              </a:rPr>
              <a:t>Mutismo elettivo</a:t>
            </a:r>
          </a:p>
          <a:p>
            <a:r>
              <a:rPr lang="it-IT" sz="2000" dirty="0" smtClean="0">
                <a:solidFill>
                  <a:srgbClr val="002060"/>
                </a:solidFill>
                <a:latin typeface="Times New Roman" pitchFamily="18" charset="0"/>
                <a:cs typeface="Times New Roman" pitchFamily="18" charset="0"/>
              </a:rPr>
              <a:t>Fobia specifica</a:t>
            </a:r>
          </a:p>
          <a:p>
            <a:r>
              <a:rPr lang="it-IT" sz="2000" dirty="0" smtClean="0">
                <a:solidFill>
                  <a:srgbClr val="002060"/>
                </a:solidFill>
                <a:latin typeface="Times New Roman" pitchFamily="18" charset="0"/>
                <a:cs typeface="Times New Roman" pitchFamily="18" charset="0"/>
              </a:rPr>
              <a:t>Disturbo d’ansia sociale</a:t>
            </a:r>
          </a:p>
          <a:p>
            <a:r>
              <a:rPr lang="it-IT" sz="2000" dirty="0" smtClean="0">
                <a:solidFill>
                  <a:srgbClr val="002060"/>
                </a:solidFill>
                <a:latin typeface="Times New Roman" pitchFamily="18" charset="0"/>
                <a:cs typeface="Times New Roman" pitchFamily="18" charset="0"/>
              </a:rPr>
              <a:t>Disturbo di panico</a:t>
            </a:r>
          </a:p>
          <a:p>
            <a:r>
              <a:rPr lang="it-IT" sz="2000" dirty="0" smtClean="0">
                <a:solidFill>
                  <a:srgbClr val="002060"/>
                </a:solidFill>
                <a:latin typeface="Times New Roman" pitchFamily="18" charset="0"/>
                <a:cs typeface="Times New Roman" pitchFamily="18" charset="0"/>
              </a:rPr>
              <a:t>Agorafobia</a:t>
            </a:r>
          </a:p>
          <a:p>
            <a:r>
              <a:rPr lang="it-IT" sz="2000" dirty="0" smtClean="0">
                <a:solidFill>
                  <a:srgbClr val="002060"/>
                </a:solidFill>
                <a:latin typeface="Times New Roman" pitchFamily="18" charset="0"/>
                <a:cs typeface="Times New Roman" pitchFamily="18" charset="0"/>
              </a:rPr>
              <a:t>Disturbo d’ansia generalizzata</a:t>
            </a:r>
          </a:p>
          <a:p>
            <a:r>
              <a:rPr lang="it-IT" sz="2000" dirty="0" smtClean="0">
                <a:solidFill>
                  <a:srgbClr val="002060"/>
                </a:solidFill>
                <a:latin typeface="Times New Roman" pitchFamily="18" charset="0"/>
                <a:cs typeface="Times New Roman" pitchFamily="18" charset="0"/>
              </a:rPr>
              <a:t>Disturbo </a:t>
            </a:r>
            <a:r>
              <a:rPr lang="it-IT" sz="2000" dirty="0" err="1" smtClean="0">
                <a:solidFill>
                  <a:srgbClr val="002060"/>
                </a:solidFill>
                <a:latin typeface="Times New Roman" pitchFamily="18" charset="0"/>
                <a:cs typeface="Times New Roman" pitchFamily="18" charset="0"/>
              </a:rPr>
              <a:t>ossessivo-compulsivo</a:t>
            </a:r>
            <a:endParaRPr lang="it-IT" sz="2000" dirty="0" smtClean="0">
              <a:solidFill>
                <a:srgbClr val="002060"/>
              </a:solidFill>
              <a:latin typeface="Times New Roman" pitchFamily="18" charset="0"/>
              <a:cs typeface="Times New Roman" pitchFamily="18" charset="0"/>
            </a:endParaRPr>
          </a:p>
          <a:p>
            <a:r>
              <a:rPr lang="it-IT" sz="2000" dirty="0" smtClean="0">
                <a:solidFill>
                  <a:srgbClr val="002060"/>
                </a:solidFill>
                <a:latin typeface="Times New Roman" pitchFamily="18" charset="0"/>
                <a:cs typeface="Times New Roman" pitchFamily="18" charset="0"/>
              </a:rPr>
              <a:t>Disturbo di </a:t>
            </a:r>
            <a:r>
              <a:rPr lang="it-IT" sz="2000" dirty="0" err="1" smtClean="0">
                <a:solidFill>
                  <a:srgbClr val="002060"/>
                </a:solidFill>
                <a:latin typeface="Times New Roman" pitchFamily="18" charset="0"/>
                <a:cs typeface="Times New Roman" pitchFamily="18" charset="0"/>
              </a:rPr>
              <a:t>dismorfismo</a:t>
            </a:r>
            <a:r>
              <a:rPr lang="it-IT" sz="2000" dirty="0" smtClean="0">
                <a:solidFill>
                  <a:srgbClr val="002060"/>
                </a:solidFill>
                <a:latin typeface="Times New Roman" pitchFamily="18" charset="0"/>
                <a:cs typeface="Times New Roman" pitchFamily="18" charset="0"/>
              </a:rPr>
              <a:t> corporeo</a:t>
            </a:r>
          </a:p>
          <a:p>
            <a:r>
              <a:rPr lang="it-IT" sz="2000" dirty="0" smtClean="0">
                <a:solidFill>
                  <a:srgbClr val="002060"/>
                </a:solidFill>
                <a:latin typeface="Times New Roman" pitchFamily="18" charset="0"/>
                <a:cs typeface="Times New Roman" pitchFamily="18" charset="0"/>
              </a:rPr>
              <a:t>Disturbo da accumulo</a:t>
            </a:r>
          </a:p>
          <a:p>
            <a:r>
              <a:rPr lang="it-IT" sz="2000" dirty="0" smtClean="0">
                <a:solidFill>
                  <a:srgbClr val="002060"/>
                </a:solidFill>
                <a:latin typeface="Times New Roman" pitchFamily="18" charset="0"/>
                <a:cs typeface="Times New Roman" pitchFamily="18" charset="0"/>
              </a:rPr>
              <a:t>Disturbo dissociativo dell’identità</a:t>
            </a:r>
          </a:p>
          <a:p>
            <a:r>
              <a:rPr lang="it-IT" sz="2000" dirty="0" smtClean="0">
                <a:solidFill>
                  <a:srgbClr val="002060"/>
                </a:solidFill>
                <a:latin typeface="Times New Roman" pitchFamily="18" charset="0"/>
                <a:cs typeface="Times New Roman" pitchFamily="18" charset="0"/>
              </a:rPr>
              <a:t>Amnesia dissociativa</a:t>
            </a:r>
          </a:p>
          <a:p>
            <a:r>
              <a:rPr lang="it-IT" sz="2000" dirty="0" smtClean="0">
                <a:solidFill>
                  <a:srgbClr val="002060"/>
                </a:solidFill>
                <a:latin typeface="Times New Roman" pitchFamily="18" charset="0"/>
                <a:cs typeface="Times New Roman" pitchFamily="18" charset="0"/>
              </a:rPr>
              <a:t>Disturbo di </a:t>
            </a:r>
            <a:r>
              <a:rPr lang="it-IT" sz="2000" dirty="0" err="1" smtClean="0">
                <a:solidFill>
                  <a:srgbClr val="002060"/>
                </a:solidFill>
                <a:latin typeface="Times New Roman" pitchFamily="18" charset="0"/>
                <a:cs typeface="Times New Roman" pitchFamily="18" charset="0"/>
              </a:rPr>
              <a:t>depersonalzzazione</a:t>
            </a:r>
            <a:r>
              <a:rPr lang="it-IT" sz="2000" dirty="0" smtClean="0">
                <a:solidFill>
                  <a:srgbClr val="002060"/>
                </a:solidFill>
                <a:latin typeface="Times New Roman" pitchFamily="18" charset="0"/>
                <a:cs typeface="Times New Roman" pitchFamily="18" charset="0"/>
              </a:rPr>
              <a:t>/</a:t>
            </a:r>
            <a:r>
              <a:rPr lang="it-IT" sz="2000" dirty="0" err="1" smtClean="0">
                <a:solidFill>
                  <a:srgbClr val="002060"/>
                </a:solidFill>
                <a:latin typeface="Times New Roman" pitchFamily="18" charset="0"/>
                <a:cs typeface="Times New Roman" pitchFamily="18" charset="0"/>
              </a:rPr>
              <a:t>derealizzazione</a:t>
            </a:r>
            <a:endParaRPr lang="it-IT" sz="2000" dirty="0" smtClean="0">
              <a:solidFill>
                <a:srgbClr val="002060"/>
              </a:solidFill>
              <a:latin typeface="Times New Roman" pitchFamily="18" charset="0"/>
              <a:cs typeface="Times New Roman" pitchFamily="18" charset="0"/>
            </a:endParaRPr>
          </a:p>
        </p:txBody>
      </p:sp>
      <p:sp>
        <p:nvSpPr>
          <p:cNvPr id="4" name="CasellaDiTesto 3"/>
          <p:cNvSpPr txBox="1"/>
          <p:nvPr/>
        </p:nvSpPr>
        <p:spPr>
          <a:xfrm>
            <a:off x="5076056" y="1052736"/>
            <a:ext cx="184731" cy="369332"/>
          </a:xfrm>
          <a:prstGeom prst="rect">
            <a:avLst/>
          </a:prstGeom>
          <a:noFill/>
        </p:spPr>
        <p:txBody>
          <a:bodyPr wrap="none" rtlCol="0">
            <a:spAutoFit/>
          </a:bodyPr>
          <a:lstStyle/>
          <a:p>
            <a:endParaRPr lang="it-IT" dirty="0"/>
          </a:p>
        </p:txBody>
      </p:sp>
      <p:sp>
        <p:nvSpPr>
          <p:cNvPr id="5" name="CasellaDiTesto 4"/>
          <p:cNvSpPr txBox="1"/>
          <p:nvPr/>
        </p:nvSpPr>
        <p:spPr>
          <a:xfrm>
            <a:off x="4644008" y="1170032"/>
            <a:ext cx="4475905" cy="4708981"/>
          </a:xfrm>
          <a:prstGeom prst="rect">
            <a:avLst/>
          </a:prstGeom>
          <a:noFill/>
        </p:spPr>
        <p:txBody>
          <a:bodyPr wrap="none" rtlCol="0">
            <a:spAutoFit/>
          </a:bodyPr>
          <a:lstStyle/>
          <a:p>
            <a:r>
              <a:rPr lang="it-IT" sz="2000" dirty="0" smtClean="0">
                <a:solidFill>
                  <a:srgbClr val="002060"/>
                </a:solidFill>
                <a:latin typeface="Times New Roman" pitchFamily="18" charset="0"/>
                <a:cs typeface="Times New Roman" pitchFamily="18" charset="0"/>
              </a:rPr>
              <a:t>Disturbo di conversione</a:t>
            </a:r>
          </a:p>
          <a:p>
            <a:r>
              <a:rPr lang="it-IT" sz="2000" dirty="0" smtClean="0">
                <a:solidFill>
                  <a:srgbClr val="002060"/>
                </a:solidFill>
                <a:latin typeface="Times New Roman" pitchFamily="18" charset="0"/>
                <a:cs typeface="Times New Roman" pitchFamily="18" charset="0"/>
              </a:rPr>
              <a:t>Bulimia nervosa</a:t>
            </a:r>
          </a:p>
          <a:p>
            <a:r>
              <a:rPr lang="it-IT" sz="2000" dirty="0" smtClean="0">
                <a:solidFill>
                  <a:srgbClr val="002060"/>
                </a:solidFill>
                <a:latin typeface="Times New Roman" pitchFamily="18" charset="0"/>
                <a:cs typeface="Times New Roman" pitchFamily="18" charset="0"/>
              </a:rPr>
              <a:t>Disturbo da </a:t>
            </a:r>
            <a:r>
              <a:rPr lang="it-IT" sz="2000" dirty="0" err="1" smtClean="0">
                <a:solidFill>
                  <a:srgbClr val="002060"/>
                </a:solidFill>
                <a:latin typeface="Times New Roman" pitchFamily="18" charset="0"/>
                <a:cs typeface="Times New Roman" pitchFamily="18" charset="0"/>
              </a:rPr>
              <a:t>ipersonnia</a:t>
            </a:r>
            <a:endParaRPr lang="it-IT" sz="2000" dirty="0" smtClean="0">
              <a:solidFill>
                <a:srgbClr val="002060"/>
              </a:solidFill>
              <a:latin typeface="Times New Roman" pitchFamily="18" charset="0"/>
              <a:cs typeface="Times New Roman" pitchFamily="18" charset="0"/>
            </a:endParaRPr>
          </a:p>
          <a:p>
            <a:r>
              <a:rPr lang="it-IT" sz="2000" dirty="0" smtClean="0">
                <a:solidFill>
                  <a:srgbClr val="002060"/>
                </a:solidFill>
                <a:latin typeface="Times New Roman" pitchFamily="18" charset="0"/>
                <a:cs typeface="Times New Roman" pitchFamily="18" charset="0"/>
              </a:rPr>
              <a:t>Disturbo erettile</a:t>
            </a:r>
          </a:p>
          <a:p>
            <a:r>
              <a:rPr lang="it-IT" sz="2000" dirty="0" smtClean="0">
                <a:solidFill>
                  <a:srgbClr val="002060"/>
                </a:solidFill>
                <a:latin typeface="Times New Roman" pitchFamily="18" charset="0"/>
                <a:cs typeface="Times New Roman" pitchFamily="18" charset="0"/>
              </a:rPr>
              <a:t>Disturbo del desiderio sessuale femminile</a:t>
            </a:r>
          </a:p>
          <a:p>
            <a:r>
              <a:rPr lang="it-IT" sz="2000" dirty="0" smtClean="0">
                <a:solidFill>
                  <a:srgbClr val="002060"/>
                </a:solidFill>
                <a:latin typeface="Times New Roman" pitchFamily="18" charset="0"/>
                <a:cs typeface="Times New Roman" pitchFamily="18" charset="0"/>
              </a:rPr>
              <a:t>Disturbo del desiderio maschile</a:t>
            </a:r>
          </a:p>
          <a:p>
            <a:r>
              <a:rPr lang="it-IT" sz="2000" dirty="0" smtClean="0">
                <a:solidFill>
                  <a:srgbClr val="002060"/>
                </a:solidFill>
                <a:latin typeface="Times New Roman" pitchFamily="18" charset="0"/>
                <a:cs typeface="Times New Roman" pitchFamily="18" charset="0"/>
              </a:rPr>
              <a:t>Disturbo esplosivo intermittente</a:t>
            </a:r>
          </a:p>
          <a:p>
            <a:r>
              <a:rPr lang="it-IT" sz="2000" dirty="0" smtClean="0">
                <a:solidFill>
                  <a:srgbClr val="002060"/>
                </a:solidFill>
                <a:latin typeface="Times New Roman" pitchFamily="18" charset="0"/>
                <a:cs typeface="Times New Roman" pitchFamily="18" charset="0"/>
              </a:rPr>
              <a:t>Disturbo da </a:t>
            </a:r>
            <a:r>
              <a:rPr lang="it-IT" sz="2000" dirty="0" smtClean="0">
                <a:solidFill>
                  <a:srgbClr val="002060"/>
                </a:solidFill>
                <a:latin typeface="Times New Roman" pitchFamily="18" charset="0"/>
                <a:cs typeface="Times New Roman" pitchFamily="18" charset="0"/>
              </a:rPr>
              <a:t>uso </a:t>
            </a:r>
            <a:r>
              <a:rPr lang="it-IT" sz="2000" dirty="0" smtClean="0">
                <a:solidFill>
                  <a:srgbClr val="002060"/>
                </a:solidFill>
                <a:latin typeface="Times New Roman" pitchFamily="18" charset="0"/>
                <a:cs typeface="Times New Roman" pitchFamily="18" charset="0"/>
              </a:rPr>
              <a:t>di cannabis</a:t>
            </a:r>
          </a:p>
          <a:p>
            <a:r>
              <a:rPr lang="it-IT" sz="2000" dirty="0" smtClean="0">
                <a:solidFill>
                  <a:srgbClr val="002060"/>
                </a:solidFill>
                <a:latin typeface="Times New Roman" pitchFamily="18" charset="0"/>
                <a:cs typeface="Times New Roman" pitchFamily="18" charset="0"/>
              </a:rPr>
              <a:t>Disturbo da uso di inalanti</a:t>
            </a:r>
          </a:p>
          <a:p>
            <a:r>
              <a:rPr lang="it-IT" sz="2000" dirty="0" smtClean="0">
                <a:solidFill>
                  <a:srgbClr val="002060"/>
                </a:solidFill>
                <a:latin typeface="Times New Roman" pitchFamily="18" charset="0"/>
                <a:cs typeface="Times New Roman" pitchFamily="18" charset="0"/>
              </a:rPr>
              <a:t>Disturbo da uso di stimolanti</a:t>
            </a:r>
          </a:p>
          <a:p>
            <a:r>
              <a:rPr lang="it-IT" sz="2000" dirty="0" smtClean="0">
                <a:solidFill>
                  <a:srgbClr val="002060"/>
                </a:solidFill>
                <a:latin typeface="Times New Roman" pitchFamily="18" charset="0"/>
                <a:cs typeface="Times New Roman" pitchFamily="18" charset="0"/>
              </a:rPr>
              <a:t>Disturbo da uso di altra sostanza</a:t>
            </a:r>
          </a:p>
          <a:p>
            <a:r>
              <a:rPr lang="it-IT" sz="2000" dirty="0" smtClean="0">
                <a:solidFill>
                  <a:srgbClr val="002060"/>
                </a:solidFill>
                <a:latin typeface="Times New Roman" pitchFamily="18" charset="0"/>
                <a:cs typeface="Times New Roman" pitchFamily="18" charset="0"/>
              </a:rPr>
              <a:t>Disturbo voyeuristico</a:t>
            </a:r>
          </a:p>
          <a:p>
            <a:r>
              <a:rPr lang="it-IT" sz="2000" dirty="0" smtClean="0">
                <a:solidFill>
                  <a:srgbClr val="002060"/>
                </a:solidFill>
                <a:latin typeface="Times New Roman" pitchFamily="18" charset="0"/>
                <a:cs typeface="Times New Roman" pitchFamily="18" charset="0"/>
              </a:rPr>
              <a:t>Disturbo esibizionistico</a:t>
            </a:r>
          </a:p>
          <a:p>
            <a:r>
              <a:rPr lang="it-IT" sz="2000" dirty="0" smtClean="0">
                <a:solidFill>
                  <a:srgbClr val="002060"/>
                </a:solidFill>
                <a:latin typeface="Times New Roman" pitchFamily="18" charset="0"/>
                <a:cs typeface="Times New Roman" pitchFamily="18" charset="0"/>
              </a:rPr>
              <a:t>Disturbo </a:t>
            </a:r>
            <a:r>
              <a:rPr lang="it-IT" sz="2000" dirty="0" err="1" smtClean="0">
                <a:solidFill>
                  <a:srgbClr val="002060"/>
                </a:solidFill>
                <a:latin typeface="Times New Roman" pitchFamily="18" charset="0"/>
                <a:cs typeface="Times New Roman" pitchFamily="18" charset="0"/>
              </a:rPr>
              <a:t>pedofilico</a:t>
            </a:r>
            <a:endParaRPr lang="it-IT" sz="2000" dirty="0" smtClean="0">
              <a:solidFill>
                <a:srgbClr val="002060"/>
              </a:solidFill>
              <a:latin typeface="Times New Roman" pitchFamily="18" charset="0"/>
              <a:cs typeface="Times New Roman" pitchFamily="18" charset="0"/>
            </a:endParaRPr>
          </a:p>
          <a:p>
            <a:r>
              <a:rPr lang="it-IT" sz="2000" dirty="0" smtClean="0">
                <a:solidFill>
                  <a:srgbClr val="002060"/>
                </a:solidFill>
                <a:latin typeface="Times New Roman" pitchFamily="18" charset="0"/>
                <a:cs typeface="Times New Roman" pitchFamily="18" charset="0"/>
              </a:rPr>
              <a:t>Disturbo da impegno sociale disinibito</a:t>
            </a:r>
            <a:endParaRPr lang="it-IT" sz="2000" dirty="0">
              <a:solidFill>
                <a:srgbClr val="002060"/>
              </a:solidFill>
              <a:latin typeface="Times New Roman" pitchFamily="18" charset="0"/>
              <a:cs typeface="Times New Roman" pitchFamily="18" charset="0"/>
            </a:endParaRPr>
          </a:p>
        </p:txBody>
      </p:sp>
      <p:sp>
        <p:nvSpPr>
          <p:cNvPr id="6" name="CasellaDiTesto 5"/>
          <p:cNvSpPr txBox="1"/>
          <p:nvPr/>
        </p:nvSpPr>
        <p:spPr>
          <a:xfrm>
            <a:off x="1523076" y="-27384"/>
            <a:ext cx="6335966" cy="1077218"/>
          </a:xfrm>
          <a:prstGeom prst="rect">
            <a:avLst/>
          </a:prstGeom>
          <a:noFill/>
        </p:spPr>
        <p:txBody>
          <a:bodyPr wrap="none" rtlCol="0">
            <a:spAutoFit/>
          </a:bodyPr>
          <a:lstStyle/>
          <a:p>
            <a:pPr algn="ctr"/>
            <a:r>
              <a:rPr lang="it-IT" sz="3200" b="1" dirty="0" smtClean="0">
                <a:solidFill>
                  <a:srgbClr val="002060"/>
                </a:solidFill>
                <a:latin typeface="Times New Roman" pitchFamily="18" charset="0"/>
                <a:cs typeface="Times New Roman" pitchFamily="18" charset="0"/>
              </a:rPr>
              <a:t>Nuove patologie  per cui il DSM5 </a:t>
            </a:r>
          </a:p>
          <a:p>
            <a:pPr algn="ctr"/>
            <a:r>
              <a:rPr lang="it-IT" sz="3200" b="1" dirty="0" smtClean="0">
                <a:solidFill>
                  <a:srgbClr val="002060"/>
                </a:solidFill>
                <a:latin typeface="Times New Roman" pitchFamily="18" charset="0"/>
                <a:cs typeface="Times New Roman" pitchFamily="18" charset="0"/>
              </a:rPr>
              <a:t>riconosce una correlazione con ESI</a:t>
            </a:r>
            <a:endParaRPr lang="it-IT" sz="3200" b="1" dirty="0">
              <a:solidFill>
                <a:srgbClr val="002060"/>
              </a:solidFill>
              <a:latin typeface="Times New Roman" pitchFamily="18" charset="0"/>
              <a:cs typeface="Times New Roman" pitchFamily="18" charset="0"/>
            </a:endParaRPr>
          </a:p>
        </p:txBody>
      </p:sp>
      <p:sp>
        <p:nvSpPr>
          <p:cNvPr id="7" name="CasellaDiTesto 6"/>
          <p:cNvSpPr txBox="1"/>
          <p:nvPr/>
        </p:nvSpPr>
        <p:spPr>
          <a:xfrm>
            <a:off x="1259632" y="6444044"/>
            <a:ext cx="6883808" cy="400110"/>
          </a:xfrm>
          <a:prstGeom prst="rect">
            <a:avLst/>
          </a:prstGeom>
          <a:noFill/>
        </p:spPr>
        <p:txBody>
          <a:bodyPr wrap="none" rtlCol="0">
            <a:spAutoFit/>
          </a:bodyPr>
          <a:lstStyle/>
          <a:p>
            <a:r>
              <a:rPr lang="it-IT" sz="2000" b="1" dirty="0" smtClean="0">
                <a:solidFill>
                  <a:srgbClr val="002060"/>
                </a:solidFill>
                <a:latin typeface="Times New Roman" pitchFamily="18" charset="0"/>
                <a:cs typeface="Times New Roman" pitchFamily="18" charset="0"/>
              </a:rPr>
              <a:t>Nessuno di questi disturbi può essere classificato come PTSD</a:t>
            </a:r>
            <a:endParaRPr lang="it-IT" sz="2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8" y="565512"/>
            <a:ext cx="8964488" cy="6247864"/>
          </a:xfrm>
          <a:prstGeom prst="rect">
            <a:avLst/>
          </a:prstGeom>
          <a:noFill/>
        </p:spPr>
        <p:txBody>
          <a:bodyPr wrap="square" rtlCol="0">
            <a:spAutoFit/>
          </a:bodyPr>
          <a:lstStyle/>
          <a:p>
            <a:r>
              <a:rPr lang="it-IT" sz="2000" dirty="0" smtClean="0">
                <a:solidFill>
                  <a:srgbClr val="002060"/>
                </a:solidFill>
                <a:latin typeface="Times New Roman" pitchFamily="18" charset="0"/>
                <a:cs typeface="Times New Roman" pitchFamily="18" charset="0"/>
              </a:rPr>
              <a:t>L’Organizzazione mondiale della Sanità sta sviluppando la versione 11 della Classificazione Internazionale dei Disturbi, la cui approvazione è prevista per il 2015.</a:t>
            </a:r>
          </a:p>
          <a:p>
            <a:r>
              <a:rPr lang="it-IT" sz="2000" dirty="0" smtClean="0">
                <a:solidFill>
                  <a:srgbClr val="002060"/>
                </a:solidFill>
                <a:latin typeface="Times New Roman" pitchFamily="18" charset="0"/>
                <a:cs typeface="Times New Roman" pitchFamily="18" charset="0"/>
              </a:rPr>
              <a:t>Ecco le novità proposte:</a:t>
            </a:r>
          </a:p>
          <a:p>
            <a:pPr>
              <a:buFont typeface="Wingdings" pitchFamily="2" charset="2"/>
              <a:buChar char="Ø"/>
            </a:pPr>
            <a:r>
              <a:rPr lang="it-IT" sz="2000" dirty="0" smtClean="0">
                <a:solidFill>
                  <a:srgbClr val="002060"/>
                </a:solidFill>
                <a:latin typeface="Times New Roman" pitchFamily="18" charset="0"/>
                <a:cs typeface="Times New Roman" pitchFamily="18" charset="0"/>
              </a:rPr>
              <a:t> la necessità di una categoria separata per i disturbi specificamente associati allo stress, come è avvenuto per il DSM5. Nuovo è l’orientamento dell’attenzione sul </a:t>
            </a:r>
            <a:r>
              <a:rPr lang="it-IT" sz="2000" b="1" dirty="0" smtClean="0">
                <a:solidFill>
                  <a:srgbClr val="002060"/>
                </a:solidFill>
                <a:latin typeface="Times New Roman" pitchFamily="18" charset="0"/>
                <a:cs typeface="Times New Roman" pitchFamily="18" charset="0"/>
              </a:rPr>
              <a:t>deterioramento funzionale </a:t>
            </a:r>
            <a:r>
              <a:rPr lang="it-IT" sz="2000" dirty="0" smtClean="0">
                <a:solidFill>
                  <a:srgbClr val="002060"/>
                </a:solidFill>
                <a:latin typeface="Times New Roman" pitchFamily="18" charset="0"/>
                <a:cs typeface="Times New Roman" pitchFamily="18" charset="0"/>
              </a:rPr>
              <a:t>conseguente all’esperienza traumatica piuttosto che sulle caratteristiche della stessa, per migliorare la soglia di diagnosi.</a:t>
            </a:r>
          </a:p>
          <a:p>
            <a:pPr>
              <a:buFont typeface="Wingdings" pitchFamily="2" charset="2"/>
              <a:buChar char="Ø"/>
            </a:pPr>
            <a:r>
              <a:rPr lang="it-IT" sz="2000" dirty="0" smtClean="0">
                <a:solidFill>
                  <a:srgbClr val="002060"/>
                </a:solidFill>
                <a:latin typeface="Times New Roman" pitchFamily="18" charset="0"/>
                <a:cs typeface="Times New Roman" pitchFamily="18" charset="0"/>
              </a:rPr>
              <a:t> Introduzione della categoria del </a:t>
            </a:r>
            <a:r>
              <a:rPr lang="it-IT" sz="2000" b="1" dirty="0" smtClean="0">
                <a:solidFill>
                  <a:srgbClr val="002060"/>
                </a:solidFill>
                <a:latin typeface="Times New Roman" pitchFamily="18" charset="0"/>
                <a:cs typeface="Times New Roman" pitchFamily="18" charset="0"/>
              </a:rPr>
              <a:t>PTSD complesso</a:t>
            </a:r>
            <a:r>
              <a:rPr lang="it-IT" sz="2000" dirty="0" smtClean="0">
                <a:solidFill>
                  <a:srgbClr val="002060"/>
                </a:solidFill>
                <a:latin typeface="Times New Roman" pitchFamily="18" charset="0"/>
                <a:cs typeface="Times New Roman" pitchFamily="18" charset="0"/>
              </a:rPr>
              <a:t>, per includere reazioni intense derivate da fattori di stress multipli, gravi e prolungati (trauma cumulativo, </a:t>
            </a:r>
            <a:r>
              <a:rPr lang="it-IT" sz="2000" dirty="0" err="1" smtClean="0">
                <a:solidFill>
                  <a:srgbClr val="002060"/>
                </a:solidFill>
                <a:latin typeface="Times New Roman" pitchFamily="18" charset="0"/>
                <a:cs typeface="Times New Roman" pitchFamily="18" charset="0"/>
              </a:rPr>
              <a:t>Herman</a:t>
            </a:r>
            <a:r>
              <a:rPr lang="it-IT" sz="2000" dirty="0" smtClean="0">
                <a:solidFill>
                  <a:srgbClr val="002060"/>
                </a:solidFill>
                <a:latin typeface="Times New Roman" pitchFamily="18" charset="0"/>
                <a:cs typeface="Times New Roman" pitchFamily="18" charset="0"/>
              </a:rPr>
              <a:t>), con conseguenti difficoltà nella regolazione emotiva, un sentimento di sé come sminuito e sconfitto e difficoltà relazionali. Operare una corretta diagnosi differenziale con altre categorie nosografiche (per esempio disturbi di personalità) apre a una migliore risposta a metodi terapeutici specifici</a:t>
            </a:r>
          </a:p>
          <a:p>
            <a:pPr>
              <a:buFont typeface="Wingdings" pitchFamily="2" charset="2"/>
              <a:buChar char="Ø"/>
            </a:pPr>
            <a:r>
              <a:rPr lang="it-IT" sz="2000" dirty="0" smtClean="0">
                <a:solidFill>
                  <a:srgbClr val="002060"/>
                </a:solidFill>
                <a:latin typeface="Times New Roman" pitchFamily="18" charset="0"/>
                <a:cs typeface="Times New Roman" pitchFamily="18" charset="0"/>
              </a:rPr>
              <a:t> Disturbo del </a:t>
            </a:r>
            <a:r>
              <a:rPr lang="it-IT" sz="2000" b="1" dirty="0" smtClean="0">
                <a:solidFill>
                  <a:srgbClr val="002060"/>
                </a:solidFill>
                <a:latin typeface="Times New Roman" pitchFamily="18" charset="0"/>
                <a:cs typeface="Times New Roman" pitchFamily="18" charset="0"/>
              </a:rPr>
              <a:t>lutto prolungato</a:t>
            </a:r>
            <a:r>
              <a:rPr lang="it-IT" sz="2000" dirty="0" smtClean="0">
                <a:solidFill>
                  <a:srgbClr val="002060"/>
                </a:solidFill>
                <a:latin typeface="Times New Roman" pitchFamily="18" charset="0"/>
                <a:cs typeface="Times New Roman" pitchFamily="18" charset="0"/>
              </a:rPr>
              <a:t>, con risposte intensamente dolorose, invalidanti e persistenti di fronte al lutto, eccedenti le reazioni normali al lutto. Anche in questo caso </a:t>
            </a:r>
            <a:r>
              <a:rPr lang="it-IT" sz="2000" dirty="0">
                <a:solidFill>
                  <a:srgbClr val="002060"/>
                </a:solidFill>
                <a:latin typeface="Times New Roman" pitchFamily="18" charset="0"/>
                <a:cs typeface="Times New Roman" pitchFamily="18" charset="0"/>
              </a:rPr>
              <a:t>o</a:t>
            </a:r>
            <a:r>
              <a:rPr lang="it-IT" sz="2000" dirty="0" smtClean="0">
                <a:solidFill>
                  <a:srgbClr val="002060"/>
                </a:solidFill>
                <a:latin typeface="Times New Roman" pitchFamily="18" charset="0"/>
                <a:cs typeface="Times New Roman" pitchFamily="18" charset="0"/>
              </a:rPr>
              <a:t>perare una corretta diagnosi differenziale con altre categorie nosografiche (per esempio depressione) apre a una migliore risposta a metodi terapeutici specifici</a:t>
            </a:r>
          </a:p>
          <a:p>
            <a:pPr>
              <a:buFont typeface="Wingdings" pitchFamily="2" charset="2"/>
              <a:buChar char="Ø"/>
            </a:pPr>
            <a:r>
              <a:rPr lang="it-IT" sz="2000" dirty="0" smtClean="0">
                <a:solidFill>
                  <a:srgbClr val="002060"/>
                </a:solidFill>
                <a:latin typeface="Times New Roman" pitchFamily="18" charset="0"/>
                <a:cs typeface="Times New Roman" pitchFamily="18" charset="0"/>
              </a:rPr>
              <a:t> </a:t>
            </a:r>
            <a:r>
              <a:rPr lang="it-IT" sz="2000" dirty="0" err="1" smtClean="0">
                <a:solidFill>
                  <a:srgbClr val="002060"/>
                </a:solidFill>
                <a:latin typeface="Times New Roman" pitchFamily="18" charset="0"/>
                <a:cs typeface="Times New Roman" pitchFamily="18" charset="0"/>
              </a:rPr>
              <a:t>de-patologizzare</a:t>
            </a:r>
            <a:r>
              <a:rPr lang="it-IT" sz="2000" dirty="0" smtClean="0">
                <a:solidFill>
                  <a:srgbClr val="002060"/>
                </a:solidFill>
                <a:latin typeface="Times New Roman" pitchFamily="18" charset="0"/>
                <a:cs typeface="Times New Roman" pitchFamily="18" charset="0"/>
              </a:rPr>
              <a:t> </a:t>
            </a:r>
            <a:r>
              <a:rPr lang="it-IT" sz="2000" b="1" dirty="0" smtClean="0">
                <a:solidFill>
                  <a:srgbClr val="002060"/>
                </a:solidFill>
                <a:latin typeface="Times New Roman" pitchFamily="18" charset="0"/>
                <a:cs typeface="Times New Roman" pitchFamily="18" charset="0"/>
              </a:rPr>
              <a:t>reazioni post traumatiche ‘normali’</a:t>
            </a:r>
            <a:r>
              <a:rPr lang="it-IT" sz="2000" dirty="0" smtClean="0">
                <a:solidFill>
                  <a:srgbClr val="002060"/>
                </a:solidFill>
                <a:latin typeface="Times New Roman" pitchFamily="18" charset="0"/>
                <a:cs typeface="Times New Roman" pitchFamily="18" charset="0"/>
              </a:rPr>
              <a:t>, come la reazione da stress acuto, definita come disturbo per cui vengono richiesti incontri clinici ma non è di per sé malattia, anche se si giova di interventi di sostegno a breve termine</a:t>
            </a:r>
            <a:endParaRPr lang="it-IT" sz="2000" dirty="0">
              <a:solidFill>
                <a:srgbClr val="002060"/>
              </a:solidFill>
              <a:latin typeface="Times New Roman" pitchFamily="18" charset="0"/>
              <a:cs typeface="Times New Roman" pitchFamily="18" charset="0"/>
            </a:endParaRPr>
          </a:p>
        </p:txBody>
      </p:sp>
      <p:sp>
        <p:nvSpPr>
          <p:cNvPr id="3" name="CasellaDiTesto 2"/>
          <p:cNvSpPr txBox="1"/>
          <p:nvPr/>
        </p:nvSpPr>
        <p:spPr>
          <a:xfrm>
            <a:off x="3795275" y="44624"/>
            <a:ext cx="1182760" cy="800219"/>
          </a:xfrm>
          <a:prstGeom prst="rect">
            <a:avLst/>
          </a:prstGeom>
          <a:noFill/>
        </p:spPr>
        <p:txBody>
          <a:bodyPr wrap="none" rtlCol="0">
            <a:spAutoFit/>
          </a:bodyPr>
          <a:lstStyle/>
          <a:p>
            <a:r>
              <a:rPr lang="it-IT" sz="2800" b="1" dirty="0" smtClean="0">
                <a:solidFill>
                  <a:srgbClr val="002060"/>
                </a:solidFill>
                <a:latin typeface="Times New Roman" pitchFamily="18" charset="0"/>
                <a:cs typeface="Times New Roman" pitchFamily="18" charset="0"/>
              </a:rPr>
              <a:t>ICD11</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4450"/>
            <a:ext cx="8229600" cy="1143000"/>
          </a:xfrm>
        </p:spPr>
        <p:txBody>
          <a:bodyPr/>
          <a:lstStyle/>
          <a:p>
            <a:pPr eaLnBrk="1" hangingPunct="1"/>
            <a:r>
              <a:rPr lang="it-IT" sz="3200" b="1" dirty="0" smtClean="0">
                <a:solidFill>
                  <a:srgbClr val="003399"/>
                </a:solidFill>
                <a:latin typeface="Times New Roman" pitchFamily="18" charset="0"/>
              </a:rPr>
              <a:t>LE ESPERIENZE SFAVOREVOLI INFANTILI</a:t>
            </a:r>
          </a:p>
        </p:txBody>
      </p:sp>
      <p:sp>
        <p:nvSpPr>
          <p:cNvPr id="4099" name="Rectangle 3"/>
          <p:cNvSpPr>
            <a:spLocks noGrp="1" noChangeArrowheads="1"/>
          </p:cNvSpPr>
          <p:nvPr>
            <p:ph type="body" sz="half" idx="1"/>
          </p:nvPr>
        </p:nvSpPr>
        <p:spPr>
          <a:xfrm>
            <a:off x="250825" y="1196752"/>
            <a:ext cx="3889375" cy="4525963"/>
          </a:xfrm>
        </p:spPr>
        <p:txBody>
          <a:bodyPr>
            <a:normAutofit lnSpcReduction="10000"/>
          </a:bodyPr>
          <a:lstStyle/>
          <a:p>
            <a:pPr algn="ctr" eaLnBrk="1" hangingPunct="1">
              <a:lnSpc>
                <a:spcPct val="120000"/>
              </a:lnSpc>
              <a:buFontTx/>
              <a:buNone/>
            </a:pPr>
            <a:r>
              <a:rPr lang="it-IT" sz="2600" dirty="0" smtClean="0">
                <a:solidFill>
                  <a:srgbClr val="003399"/>
                </a:solidFill>
                <a:latin typeface="Times New Roman" pitchFamily="18" charset="0"/>
              </a:rPr>
              <a:t>DIRETTE</a:t>
            </a:r>
          </a:p>
          <a:p>
            <a:pPr eaLnBrk="1" hangingPunct="1">
              <a:lnSpc>
                <a:spcPct val="120000"/>
              </a:lnSpc>
              <a:buFontTx/>
              <a:buNone/>
            </a:pPr>
            <a:r>
              <a:rPr lang="it-IT" sz="2600" dirty="0" smtClean="0">
                <a:solidFill>
                  <a:srgbClr val="003399"/>
                </a:solidFill>
                <a:latin typeface="Times New Roman" pitchFamily="18" charset="0"/>
              </a:rPr>
              <a:t>(sul bambino)</a:t>
            </a:r>
          </a:p>
          <a:p>
            <a:pPr eaLnBrk="1" hangingPunct="1">
              <a:lnSpc>
                <a:spcPct val="120000"/>
              </a:lnSpc>
            </a:pPr>
            <a:r>
              <a:rPr lang="it-IT" sz="2600" dirty="0" smtClean="0">
                <a:solidFill>
                  <a:srgbClr val="003399"/>
                </a:solidFill>
                <a:latin typeface="Times New Roman" pitchFamily="18" charset="0"/>
              </a:rPr>
              <a:t>abuso sessuale </a:t>
            </a:r>
          </a:p>
          <a:p>
            <a:pPr eaLnBrk="1" hangingPunct="1">
              <a:lnSpc>
                <a:spcPct val="120000"/>
              </a:lnSpc>
            </a:pPr>
            <a:r>
              <a:rPr lang="it-IT" sz="2600" dirty="0" smtClean="0">
                <a:solidFill>
                  <a:srgbClr val="003399"/>
                </a:solidFill>
                <a:latin typeface="Times New Roman" pitchFamily="18" charset="0"/>
              </a:rPr>
              <a:t>maltrattamento psicologico ricorrente</a:t>
            </a:r>
          </a:p>
          <a:p>
            <a:pPr eaLnBrk="1" hangingPunct="1">
              <a:lnSpc>
                <a:spcPct val="120000"/>
              </a:lnSpc>
            </a:pPr>
            <a:r>
              <a:rPr lang="it-IT" sz="2600" dirty="0" smtClean="0">
                <a:solidFill>
                  <a:srgbClr val="003399"/>
                </a:solidFill>
                <a:latin typeface="Times New Roman" pitchFamily="18" charset="0"/>
              </a:rPr>
              <a:t>maltrattamento fisico ricorrente </a:t>
            </a:r>
          </a:p>
          <a:p>
            <a:pPr eaLnBrk="1" hangingPunct="1">
              <a:lnSpc>
                <a:spcPct val="120000"/>
              </a:lnSpc>
            </a:pPr>
            <a:r>
              <a:rPr lang="it-IT" sz="2600" dirty="0" smtClean="0">
                <a:solidFill>
                  <a:srgbClr val="003399"/>
                </a:solidFill>
                <a:latin typeface="Times New Roman" pitchFamily="18" charset="0"/>
              </a:rPr>
              <a:t>trascuratezza fisica</a:t>
            </a:r>
          </a:p>
          <a:p>
            <a:pPr eaLnBrk="1" hangingPunct="1">
              <a:lnSpc>
                <a:spcPct val="120000"/>
              </a:lnSpc>
            </a:pPr>
            <a:r>
              <a:rPr lang="it-IT" sz="2600" dirty="0" smtClean="0">
                <a:solidFill>
                  <a:srgbClr val="003399"/>
                </a:solidFill>
                <a:latin typeface="Times New Roman" pitchFamily="18" charset="0"/>
              </a:rPr>
              <a:t>trascuratezza emotiva</a:t>
            </a:r>
          </a:p>
        </p:txBody>
      </p:sp>
      <p:sp>
        <p:nvSpPr>
          <p:cNvPr id="4100" name="Rectangle 4"/>
          <p:cNvSpPr>
            <a:spLocks noGrp="1" noChangeArrowheads="1"/>
          </p:cNvSpPr>
          <p:nvPr>
            <p:ph type="body" sz="half" idx="2"/>
          </p:nvPr>
        </p:nvSpPr>
        <p:spPr>
          <a:xfrm>
            <a:off x="4284663" y="980728"/>
            <a:ext cx="4402137" cy="5661248"/>
          </a:xfrm>
        </p:spPr>
        <p:txBody>
          <a:bodyPr>
            <a:noAutofit/>
          </a:bodyPr>
          <a:lstStyle/>
          <a:p>
            <a:pPr algn="ctr" eaLnBrk="1" hangingPunct="1">
              <a:buFontTx/>
              <a:buNone/>
            </a:pPr>
            <a:r>
              <a:rPr lang="it-IT" sz="2600" dirty="0" smtClean="0">
                <a:solidFill>
                  <a:srgbClr val="003399"/>
                </a:solidFill>
                <a:latin typeface="Times New Roman" pitchFamily="18" charset="0"/>
              </a:rPr>
              <a:t>INDIRETTE</a:t>
            </a:r>
          </a:p>
          <a:p>
            <a:pPr eaLnBrk="1" hangingPunct="1">
              <a:buFontTx/>
              <a:buNone/>
            </a:pPr>
            <a:r>
              <a:rPr lang="it-IT" sz="2600" dirty="0" smtClean="0">
                <a:solidFill>
                  <a:srgbClr val="003399"/>
                </a:solidFill>
                <a:latin typeface="Times New Roman" pitchFamily="18" charset="0"/>
              </a:rPr>
              <a:t>(in famiglia)</a:t>
            </a:r>
          </a:p>
          <a:p>
            <a:pPr eaLnBrk="1" hangingPunct="1"/>
            <a:r>
              <a:rPr lang="it-IT" sz="2600" dirty="0" smtClean="0">
                <a:solidFill>
                  <a:srgbClr val="003399"/>
                </a:solidFill>
                <a:latin typeface="Times New Roman" pitchFamily="18" charset="0"/>
              </a:rPr>
              <a:t>violenza assistita</a:t>
            </a:r>
          </a:p>
          <a:p>
            <a:pPr eaLnBrk="1" hangingPunct="1"/>
            <a:r>
              <a:rPr lang="it-IT" sz="2600" dirty="0" smtClean="0">
                <a:solidFill>
                  <a:srgbClr val="003399"/>
                </a:solidFill>
                <a:latin typeface="Times New Roman" pitchFamily="18" charset="0"/>
              </a:rPr>
              <a:t> alcolismo </a:t>
            </a:r>
          </a:p>
          <a:p>
            <a:pPr eaLnBrk="1" hangingPunct="1"/>
            <a:r>
              <a:rPr lang="it-IT" sz="2600" dirty="0" smtClean="0">
                <a:solidFill>
                  <a:srgbClr val="003399"/>
                </a:solidFill>
                <a:latin typeface="Times New Roman" pitchFamily="18" charset="0"/>
              </a:rPr>
              <a:t>tossicodipendenza</a:t>
            </a:r>
          </a:p>
          <a:p>
            <a:pPr eaLnBrk="1" hangingPunct="1"/>
            <a:r>
              <a:rPr lang="it-IT" sz="2600" dirty="0" smtClean="0">
                <a:solidFill>
                  <a:srgbClr val="003399"/>
                </a:solidFill>
                <a:latin typeface="Times New Roman" pitchFamily="18" charset="0"/>
              </a:rPr>
              <a:t> malattie psichiatriche (grave depressione, disturbo mentale conclamato, istituzionalizzato, </a:t>
            </a:r>
            <a:r>
              <a:rPr lang="it-IT" sz="2600" dirty="0" err="1" smtClean="0">
                <a:solidFill>
                  <a:srgbClr val="003399"/>
                </a:solidFill>
                <a:latin typeface="Times New Roman" pitchFamily="18" charset="0"/>
              </a:rPr>
              <a:t>suicidario</a:t>
            </a:r>
            <a:r>
              <a:rPr lang="it-IT" sz="2600" dirty="0" smtClean="0">
                <a:solidFill>
                  <a:srgbClr val="003399"/>
                </a:solidFill>
                <a:latin typeface="Times New Roman" pitchFamily="18" charset="0"/>
              </a:rPr>
              <a:t>)</a:t>
            </a:r>
          </a:p>
          <a:p>
            <a:pPr eaLnBrk="1" hangingPunct="1"/>
            <a:r>
              <a:rPr lang="it-IT" sz="2600" dirty="0" smtClean="0">
                <a:solidFill>
                  <a:srgbClr val="003399"/>
                </a:solidFill>
                <a:latin typeface="Times New Roman" pitchFamily="18" charset="0"/>
              </a:rPr>
              <a:t>genitore unico o nessun genitore </a:t>
            </a:r>
          </a:p>
          <a:p>
            <a:pPr eaLnBrk="1" hangingPunct="1"/>
            <a:r>
              <a:rPr lang="it-IT" sz="2600" dirty="0" smtClean="0">
                <a:solidFill>
                  <a:srgbClr val="003399"/>
                </a:solidFill>
                <a:latin typeface="Times New Roman" pitchFamily="18" charset="0"/>
              </a:rPr>
              <a:t>familiare incriminato per reato</a:t>
            </a:r>
          </a:p>
          <a:p>
            <a:pPr eaLnBrk="1" hangingPunct="1">
              <a:lnSpc>
                <a:spcPct val="90000"/>
              </a:lnSpc>
            </a:pPr>
            <a:endParaRPr lang="it-IT" sz="2400" dirty="0" smtClean="0">
              <a:solidFill>
                <a:srgbClr val="003399"/>
              </a:solidFill>
              <a:latin typeface="Times New Roman" pitchFamily="18" charset="0"/>
            </a:endParaRPr>
          </a:p>
        </p:txBody>
      </p:sp>
      <p:sp>
        <p:nvSpPr>
          <p:cNvPr id="4101" name="Text Box 5"/>
          <p:cNvSpPr txBox="1">
            <a:spLocks noChangeArrowheads="1"/>
          </p:cNvSpPr>
          <p:nvPr/>
        </p:nvSpPr>
        <p:spPr bwMode="auto">
          <a:xfrm>
            <a:off x="179512" y="6503988"/>
            <a:ext cx="3883307" cy="307777"/>
          </a:xfrm>
          <a:prstGeom prst="rect">
            <a:avLst/>
          </a:prstGeom>
          <a:noFill/>
          <a:ln w="9525">
            <a:noFill/>
            <a:miter lim="800000"/>
            <a:headEnd/>
            <a:tailEnd/>
          </a:ln>
        </p:spPr>
        <p:txBody>
          <a:bodyPr wrap="none">
            <a:spAutoFit/>
          </a:bodyPr>
          <a:lstStyle/>
          <a:p>
            <a:r>
              <a:rPr lang="it-IT" sz="1400" dirty="0">
                <a:solidFill>
                  <a:schemeClr val="accent2"/>
                </a:solidFill>
              </a:rPr>
              <a:t>Elaborato da </a:t>
            </a:r>
            <a:r>
              <a:rPr lang="it-IT" sz="1400" dirty="0" smtClean="0">
                <a:solidFill>
                  <a:schemeClr val="accent2"/>
                </a:solidFill>
              </a:rPr>
              <a:t>M. MALACREA, </a:t>
            </a:r>
            <a:r>
              <a:rPr lang="it-IT" sz="1400" dirty="0">
                <a:solidFill>
                  <a:schemeClr val="accent2"/>
                </a:solidFill>
              </a:rPr>
              <a:t>da FELITTI et al., 2013</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16632"/>
            <a:ext cx="8229600" cy="1143000"/>
          </a:xfrm>
        </p:spPr>
        <p:txBody>
          <a:bodyPr>
            <a:normAutofit/>
          </a:bodyPr>
          <a:lstStyle/>
          <a:p>
            <a:pPr eaLnBrk="1" hangingPunct="1">
              <a:defRPr/>
            </a:pPr>
            <a:r>
              <a:rPr lang="it-IT" sz="3200" b="1" dirty="0" smtClean="0">
                <a:solidFill>
                  <a:srgbClr val="003399"/>
                </a:solidFill>
                <a:latin typeface="Times New Roman" pitchFamily="18" charset="0"/>
              </a:rPr>
              <a:t>ABUSO EMOZIONALE</a:t>
            </a:r>
            <a:br>
              <a:rPr lang="it-IT" sz="3200" b="1" dirty="0" smtClean="0">
                <a:solidFill>
                  <a:srgbClr val="003399"/>
                </a:solidFill>
                <a:latin typeface="Times New Roman" pitchFamily="18" charset="0"/>
              </a:rPr>
            </a:br>
            <a:r>
              <a:rPr lang="it-IT" sz="3200" b="1" dirty="0" smtClean="0">
                <a:solidFill>
                  <a:srgbClr val="003399"/>
                </a:solidFill>
                <a:latin typeface="Times New Roman" pitchFamily="18" charset="0"/>
              </a:rPr>
              <a:t>(aree di rischio secondo </a:t>
            </a:r>
            <a:r>
              <a:rPr lang="it-IT" sz="3200" b="1" dirty="0" err="1" smtClean="0">
                <a:solidFill>
                  <a:srgbClr val="003399"/>
                </a:solidFill>
                <a:latin typeface="Times New Roman" pitchFamily="18" charset="0"/>
              </a:rPr>
              <a:t>Glaser</a:t>
            </a:r>
            <a:r>
              <a:rPr lang="it-IT" sz="3200" b="1" dirty="0" smtClean="0">
                <a:solidFill>
                  <a:srgbClr val="003399"/>
                </a:solidFill>
                <a:latin typeface="Times New Roman" pitchFamily="18" charset="0"/>
              </a:rPr>
              <a:t>, 2002)</a:t>
            </a:r>
          </a:p>
        </p:txBody>
      </p:sp>
      <p:sp>
        <p:nvSpPr>
          <p:cNvPr id="6147" name="Rectangle 3"/>
          <p:cNvSpPr>
            <a:spLocks noGrp="1" noChangeArrowheads="1"/>
          </p:cNvSpPr>
          <p:nvPr>
            <p:ph idx="1"/>
          </p:nvPr>
        </p:nvSpPr>
        <p:spPr>
          <a:xfrm>
            <a:off x="457200" y="1412776"/>
            <a:ext cx="8229600" cy="5256584"/>
          </a:xfrm>
        </p:spPr>
        <p:txBody>
          <a:bodyPr>
            <a:noAutofit/>
          </a:bodyPr>
          <a:lstStyle/>
          <a:p>
            <a:pPr eaLnBrk="1" hangingPunct="1">
              <a:lnSpc>
                <a:spcPct val="90000"/>
              </a:lnSpc>
              <a:defRPr/>
            </a:pPr>
            <a:r>
              <a:rPr lang="it-IT" dirty="0" smtClean="0">
                <a:solidFill>
                  <a:srgbClr val="003399"/>
                </a:solidFill>
                <a:latin typeface="Times New Roman" pitchFamily="18" charset="0"/>
                <a:ea typeface="+mj-ea"/>
                <a:cs typeface="+mj-cs"/>
              </a:rPr>
              <a:t>indisponibilità, trascuratezza, non responsività emozionale </a:t>
            </a:r>
          </a:p>
          <a:p>
            <a:pPr eaLnBrk="1" hangingPunct="1">
              <a:lnSpc>
                <a:spcPct val="90000"/>
              </a:lnSpc>
              <a:defRPr/>
            </a:pPr>
            <a:r>
              <a:rPr lang="it-IT" dirty="0" smtClean="0">
                <a:solidFill>
                  <a:srgbClr val="003399"/>
                </a:solidFill>
                <a:latin typeface="Times New Roman" pitchFamily="18" charset="0"/>
                <a:ea typeface="+mj-ea"/>
                <a:cs typeface="+mj-cs"/>
              </a:rPr>
              <a:t>qualificazioni negative e mistificanti del bambino</a:t>
            </a:r>
          </a:p>
          <a:p>
            <a:pPr eaLnBrk="1" hangingPunct="1">
              <a:lnSpc>
                <a:spcPct val="90000"/>
              </a:lnSpc>
              <a:defRPr/>
            </a:pPr>
            <a:r>
              <a:rPr lang="it-IT" dirty="0" smtClean="0">
                <a:solidFill>
                  <a:srgbClr val="003399"/>
                </a:solidFill>
                <a:latin typeface="Times New Roman" pitchFamily="18" charset="0"/>
                <a:ea typeface="+mj-ea"/>
                <a:cs typeface="+mj-cs"/>
              </a:rPr>
              <a:t> interazioni con il bambino inappropriate o incongrue rispetto alla fase evolutiva </a:t>
            </a:r>
          </a:p>
          <a:p>
            <a:pPr eaLnBrk="1" hangingPunct="1">
              <a:lnSpc>
                <a:spcPct val="90000"/>
              </a:lnSpc>
              <a:defRPr/>
            </a:pPr>
            <a:r>
              <a:rPr lang="it-IT" dirty="0" smtClean="0">
                <a:solidFill>
                  <a:srgbClr val="003399"/>
                </a:solidFill>
                <a:latin typeface="Times New Roman" pitchFamily="18" charset="0"/>
                <a:ea typeface="+mj-ea"/>
                <a:cs typeface="+mj-cs"/>
              </a:rPr>
              <a:t>mancato riconoscimento e mancata consapevolezza dell’individualità del bambino e dei confini psicologici </a:t>
            </a:r>
          </a:p>
          <a:p>
            <a:pPr eaLnBrk="1" hangingPunct="1">
              <a:lnSpc>
                <a:spcPct val="90000"/>
              </a:lnSpc>
              <a:defRPr/>
            </a:pPr>
            <a:r>
              <a:rPr lang="it-IT" dirty="0" smtClean="0">
                <a:solidFill>
                  <a:srgbClr val="003399"/>
                </a:solidFill>
                <a:latin typeface="Times New Roman" pitchFamily="18" charset="0"/>
                <a:ea typeface="+mj-ea"/>
                <a:cs typeface="+mj-cs"/>
              </a:rPr>
              <a:t>mancata promozione dell’adattamento sociale del bambino </a:t>
            </a:r>
          </a:p>
        </p:txBody>
      </p:sp>
      <p:sp>
        <p:nvSpPr>
          <p:cNvPr id="5124" name="Text Box 4"/>
          <p:cNvSpPr txBox="1">
            <a:spLocks noChangeArrowheads="1"/>
          </p:cNvSpPr>
          <p:nvPr/>
        </p:nvSpPr>
        <p:spPr bwMode="auto">
          <a:xfrm>
            <a:off x="6977063" y="6229350"/>
            <a:ext cx="1714500" cy="366713"/>
          </a:xfrm>
          <a:prstGeom prst="rect">
            <a:avLst/>
          </a:prstGeom>
          <a:noFill/>
          <a:ln w="9525">
            <a:noFill/>
            <a:miter lim="800000"/>
            <a:headEnd/>
            <a:tailEnd/>
          </a:ln>
        </p:spPr>
        <p:txBody>
          <a:bodyPr wrap="none">
            <a:spAutoFit/>
          </a:bodyPr>
          <a:lstStyle/>
          <a:p>
            <a:r>
              <a:rPr lang="it-IT" sz="1400" i="1">
                <a:solidFill>
                  <a:schemeClr val="bg1"/>
                </a:solidFill>
                <a:latin typeface="Calibri" pitchFamily="34" charset="0"/>
              </a:rPr>
              <a:t>Malacrea M., 2006</a:t>
            </a:r>
            <a:r>
              <a:rPr lang="it-IT">
                <a:latin typeface="Calibri"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4450"/>
            <a:ext cx="8229600" cy="1143000"/>
          </a:xfrm>
        </p:spPr>
        <p:txBody>
          <a:bodyPr/>
          <a:lstStyle/>
          <a:p>
            <a:pPr eaLnBrk="1" hangingPunct="1"/>
            <a:r>
              <a:rPr lang="it-IT" sz="4000" b="1" smtClean="0">
                <a:solidFill>
                  <a:srgbClr val="003399"/>
                </a:solidFill>
                <a:latin typeface="Times New Roman" pitchFamily="18" charset="0"/>
              </a:rPr>
              <a:t>L’ESPERIENZA TRAUMATICA</a:t>
            </a:r>
          </a:p>
        </p:txBody>
      </p:sp>
      <p:sp>
        <p:nvSpPr>
          <p:cNvPr id="5123" name="Rectangle 3"/>
          <p:cNvSpPr>
            <a:spLocks noGrp="1" noChangeArrowheads="1"/>
          </p:cNvSpPr>
          <p:nvPr>
            <p:ph sz="half" idx="1"/>
          </p:nvPr>
        </p:nvSpPr>
        <p:spPr>
          <a:xfrm>
            <a:off x="250825" y="1052513"/>
            <a:ext cx="8893175" cy="1655762"/>
          </a:xfrm>
        </p:spPr>
        <p:txBody>
          <a:bodyPr/>
          <a:lstStyle/>
          <a:p>
            <a:pPr algn="ctr" eaLnBrk="1" hangingPunct="1">
              <a:buFontTx/>
              <a:buNone/>
            </a:pPr>
            <a:r>
              <a:rPr lang="it-IT" dirty="0" smtClean="0">
                <a:solidFill>
                  <a:srgbClr val="003399"/>
                </a:solidFill>
                <a:latin typeface="Times New Roman" pitchFamily="18" charset="0"/>
              </a:rPr>
              <a:t>IL </a:t>
            </a:r>
            <a:r>
              <a:rPr lang="it-IT" dirty="0" smtClean="0">
                <a:solidFill>
                  <a:srgbClr val="003399"/>
                </a:solidFill>
                <a:latin typeface="Times New Roman" pitchFamily="18" charset="0"/>
              </a:rPr>
              <a:t>TRAUMA ’EVENTO</a:t>
            </a:r>
            <a:r>
              <a:rPr lang="it-IT" dirty="0" smtClean="0">
                <a:solidFill>
                  <a:srgbClr val="003399"/>
                </a:solidFill>
                <a:latin typeface="Times New Roman" pitchFamily="18" charset="0"/>
              </a:rPr>
              <a:t>’</a:t>
            </a:r>
          </a:p>
          <a:p>
            <a:pPr eaLnBrk="1" hangingPunct="1"/>
            <a:r>
              <a:rPr lang="it-IT" dirty="0" smtClean="0">
                <a:solidFill>
                  <a:srgbClr val="003399"/>
                </a:solidFill>
                <a:latin typeface="Times New Roman" pitchFamily="18" charset="0"/>
              </a:rPr>
              <a:t>l’esperienza sopraffacente</a:t>
            </a:r>
          </a:p>
          <a:p>
            <a:pPr eaLnBrk="1" hangingPunct="1"/>
            <a:r>
              <a:rPr lang="it-IT" dirty="0" smtClean="0">
                <a:solidFill>
                  <a:srgbClr val="003399"/>
                </a:solidFill>
                <a:latin typeface="Times New Roman" pitchFamily="18" charset="0"/>
              </a:rPr>
              <a:t>il Disturbo da Stress Acuto e da Stress Post Traumatico</a:t>
            </a:r>
          </a:p>
        </p:txBody>
      </p:sp>
      <p:sp>
        <p:nvSpPr>
          <p:cNvPr id="5124" name="Rectangle 4"/>
          <p:cNvSpPr>
            <a:spLocks noGrp="1" noChangeArrowheads="1"/>
          </p:cNvSpPr>
          <p:nvPr>
            <p:ph sz="half" idx="2"/>
          </p:nvPr>
        </p:nvSpPr>
        <p:spPr>
          <a:xfrm>
            <a:off x="179388" y="2708275"/>
            <a:ext cx="8964612" cy="4149725"/>
          </a:xfrm>
        </p:spPr>
        <p:txBody>
          <a:bodyPr/>
          <a:lstStyle/>
          <a:p>
            <a:pPr algn="ctr" eaLnBrk="1" hangingPunct="1">
              <a:buFontTx/>
              <a:buNone/>
            </a:pPr>
            <a:r>
              <a:rPr lang="it-IT" dirty="0" smtClean="0">
                <a:solidFill>
                  <a:srgbClr val="003399"/>
                </a:solidFill>
                <a:latin typeface="Times New Roman" pitchFamily="18" charset="0"/>
              </a:rPr>
              <a:t>L’ESPERIENZA STRESSANTE CRONICA</a:t>
            </a:r>
          </a:p>
          <a:p>
            <a:pPr eaLnBrk="1" hangingPunct="1"/>
            <a:r>
              <a:rPr lang="it-IT" dirty="0" smtClean="0">
                <a:solidFill>
                  <a:srgbClr val="003399"/>
                </a:solidFill>
                <a:latin typeface="Times New Roman" pitchFamily="18" charset="0"/>
              </a:rPr>
              <a:t>esperienze traumatiche multiple, perduranti, frequenti</a:t>
            </a:r>
          </a:p>
          <a:p>
            <a:pPr eaLnBrk="1" hangingPunct="1"/>
            <a:r>
              <a:rPr lang="it-IT" dirty="0" smtClean="0">
                <a:solidFill>
                  <a:srgbClr val="003399"/>
                </a:solidFill>
                <a:latin typeface="Times New Roman" pitchFamily="18" charset="0"/>
              </a:rPr>
              <a:t>intenzionale e interpersonale</a:t>
            </a:r>
          </a:p>
          <a:p>
            <a:pPr eaLnBrk="1" hangingPunct="1"/>
            <a:r>
              <a:rPr lang="it-IT" dirty="0" smtClean="0">
                <a:solidFill>
                  <a:srgbClr val="003399"/>
                </a:solidFill>
                <a:latin typeface="Times New Roman" pitchFamily="18" charset="0"/>
              </a:rPr>
              <a:t>fattori di rischio </a:t>
            </a:r>
            <a:r>
              <a:rPr lang="it-IT" dirty="0" err="1" smtClean="0">
                <a:solidFill>
                  <a:srgbClr val="003399"/>
                </a:solidFill>
                <a:latin typeface="Times New Roman" pitchFamily="18" charset="0"/>
              </a:rPr>
              <a:t>pre</a:t>
            </a:r>
            <a:r>
              <a:rPr lang="it-IT" dirty="0" smtClean="0">
                <a:solidFill>
                  <a:srgbClr val="003399"/>
                </a:solidFill>
                <a:latin typeface="Times New Roman" pitchFamily="18" charset="0"/>
              </a:rPr>
              <a:t>, peri, post traumatici</a:t>
            </a:r>
          </a:p>
          <a:p>
            <a:pPr eaLnBrk="1" hangingPunct="1"/>
            <a:r>
              <a:rPr lang="it-IT" dirty="0" smtClean="0">
                <a:solidFill>
                  <a:srgbClr val="003399"/>
                </a:solidFill>
                <a:latin typeface="Times New Roman" pitchFamily="18" charset="0"/>
              </a:rPr>
              <a:t>significato dato all’esperienza</a:t>
            </a:r>
          </a:p>
          <a:p>
            <a:pPr eaLnBrk="1" hangingPunct="1"/>
            <a:r>
              <a:rPr lang="it-IT" dirty="0" smtClean="0">
                <a:solidFill>
                  <a:srgbClr val="003399"/>
                </a:solidFill>
                <a:latin typeface="Times New Roman" pitchFamily="18" charset="0"/>
              </a:rPr>
              <a:t>esordio indefinito del disturbo</a:t>
            </a:r>
          </a:p>
          <a:p>
            <a:pPr eaLnBrk="1" hangingPunct="1"/>
            <a:r>
              <a:rPr lang="it-IT" dirty="0" smtClean="0">
                <a:solidFill>
                  <a:srgbClr val="003399"/>
                </a:solidFill>
                <a:latin typeface="Times New Roman" pitchFamily="18" charset="0"/>
              </a:rPr>
              <a:t>il trauma </a:t>
            </a:r>
            <a:r>
              <a:rPr lang="it-IT" dirty="0" err="1" smtClean="0">
                <a:solidFill>
                  <a:srgbClr val="003399"/>
                </a:solidFill>
                <a:latin typeface="Times New Roman" pitchFamily="18" charset="0"/>
              </a:rPr>
              <a:t>predicibile</a:t>
            </a:r>
            <a:r>
              <a:rPr lang="it-IT" dirty="0" smtClean="0">
                <a:solidFill>
                  <a:srgbClr val="003399"/>
                </a:solidFill>
                <a:latin typeface="Times New Roman" pitchFamily="18" charset="0"/>
              </a:rPr>
              <a:t> , interno all’identità</a:t>
            </a:r>
          </a:p>
          <a:p>
            <a:pPr eaLnBrk="1" hangingPunct="1">
              <a:buFontTx/>
              <a:buNone/>
            </a:pPr>
            <a:endParaRPr lang="it-IT" dirty="0" smtClean="0">
              <a:solidFill>
                <a:srgbClr val="003399"/>
              </a:solidFill>
              <a:latin typeface="Times New Roman" pitchFamily="18" charset="0"/>
            </a:endParaRPr>
          </a:p>
        </p:txBody>
      </p:sp>
      <p:sp>
        <p:nvSpPr>
          <p:cNvPr id="9221" name="Rectangle 3"/>
          <p:cNvSpPr>
            <a:spLocks noChangeArrowheads="1"/>
          </p:cNvSpPr>
          <p:nvPr/>
        </p:nvSpPr>
        <p:spPr bwMode="auto">
          <a:xfrm>
            <a:off x="6615113" y="64452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2000"/>
                                        <p:tgtEl>
                                          <p:spTgt spid="5123">
                                            <p:txEl>
                                              <p:pRg st="2" end="2"/>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5124">
                                            <p:txEl>
                                              <p:pRg st="0" end="0"/>
                                            </p:txEl>
                                          </p:spTgt>
                                        </p:tgtEl>
                                        <p:attrNameLst>
                                          <p:attrName>style.visibility</p:attrName>
                                        </p:attrNameLst>
                                      </p:cBhvr>
                                      <p:to>
                                        <p:strVal val="visible"/>
                                      </p:to>
                                    </p:set>
                                    <p:animEffect transition="in" filter="wipe(up)">
                                      <p:cBhvr>
                                        <p:cTn id="17" dur="1000"/>
                                        <p:tgtEl>
                                          <p:spTgt spid="5124">
                                            <p:txEl>
                                              <p:pRg st="0" end="0"/>
                                            </p:txEl>
                                          </p:spTgt>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5124">
                                            <p:txEl>
                                              <p:pRg st="1" end="1"/>
                                            </p:txEl>
                                          </p:spTgt>
                                        </p:tgtEl>
                                        <p:attrNameLst>
                                          <p:attrName>style.visibility</p:attrName>
                                        </p:attrNameLst>
                                      </p:cBhvr>
                                      <p:to>
                                        <p:strVal val="visible"/>
                                      </p:to>
                                    </p:set>
                                    <p:animEffect transition="in" filter="wipe(up)">
                                      <p:cBhvr>
                                        <p:cTn id="21" dur="1000"/>
                                        <p:tgtEl>
                                          <p:spTgt spid="5124">
                                            <p:txEl>
                                              <p:pRg st="1" end="1"/>
                                            </p:txEl>
                                          </p:spTgt>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5124">
                                            <p:txEl>
                                              <p:pRg st="2" end="2"/>
                                            </p:txEl>
                                          </p:spTgt>
                                        </p:tgtEl>
                                        <p:attrNameLst>
                                          <p:attrName>style.visibility</p:attrName>
                                        </p:attrNameLst>
                                      </p:cBhvr>
                                      <p:to>
                                        <p:strVal val="visible"/>
                                      </p:to>
                                    </p:set>
                                    <p:animEffect transition="in" filter="wipe(up)">
                                      <p:cBhvr>
                                        <p:cTn id="25" dur="1000"/>
                                        <p:tgtEl>
                                          <p:spTgt spid="5124">
                                            <p:txEl>
                                              <p:pRg st="2" end="2"/>
                                            </p:txEl>
                                          </p:spTgt>
                                        </p:tgtEl>
                                      </p:cBhvr>
                                    </p:animEffect>
                                  </p:childTnLst>
                                </p:cTn>
                              </p:par>
                            </p:childTnLst>
                          </p:cTn>
                        </p:par>
                        <p:par>
                          <p:cTn id="26" fill="hold">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5124">
                                            <p:txEl>
                                              <p:pRg st="3" end="3"/>
                                            </p:txEl>
                                          </p:spTgt>
                                        </p:tgtEl>
                                        <p:attrNameLst>
                                          <p:attrName>style.visibility</p:attrName>
                                        </p:attrNameLst>
                                      </p:cBhvr>
                                      <p:to>
                                        <p:strVal val="visible"/>
                                      </p:to>
                                    </p:set>
                                    <p:animEffect transition="in" filter="wipe(up)">
                                      <p:cBhvr>
                                        <p:cTn id="29" dur="1000"/>
                                        <p:tgtEl>
                                          <p:spTgt spid="5124">
                                            <p:txEl>
                                              <p:pRg st="3" end="3"/>
                                            </p:txEl>
                                          </p:spTgt>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5124">
                                            <p:txEl>
                                              <p:pRg st="4" end="4"/>
                                            </p:txEl>
                                          </p:spTgt>
                                        </p:tgtEl>
                                        <p:attrNameLst>
                                          <p:attrName>style.visibility</p:attrName>
                                        </p:attrNameLst>
                                      </p:cBhvr>
                                      <p:to>
                                        <p:strVal val="visible"/>
                                      </p:to>
                                    </p:set>
                                    <p:animEffect transition="in" filter="wipe(up)">
                                      <p:cBhvr>
                                        <p:cTn id="33" dur="1000"/>
                                        <p:tgtEl>
                                          <p:spTgt spid="5124">
                                            <p:txEl>
                                              <p:pRg st="4" end="4"/>
                                            </p:txEl>
                                          </p:spTgt>
                                        </p:tgtEl>
                                      </p:cBhvr>
                                    </p:animEffect>
                                  </p:childTnLst>
                                </p:cTn>
                              </p:par>
                            </p:childTnLst>
                          </p:cTn>
                        </p:par>
                        <p:par>
                          <p:cTn id="34" fill="hold">
                            <p:stCondLst>
                              <p:cond delay="7000"/>
                            </p:stCondLst>
                            <p:childTnLst>
                              <p:par>
                                <p:cTn id="35" presetID="22" presetClass="entr" presetSubtype="1" fill="hold" grpId="0" nodeType="afterEffect">
                                  <p:stCondLst>
                                    <p:cond delay="0"/>
                                  </p:stCondLst>
                                  <p:childTnLst>
                                    <p:set>
                                      <p:cBhvr>
                                        <p:cTn id="36" dur="1" fill="hold">
                                          <p:stCondLst>
                                            <p:cond delay="0"/>
                                          </p:stCondLst>
                                        </p:cTn>
                                        <p:tgtEl>
                                          <p:spTgt spid="5124">
                                            <p:txEl>
                                              <p:pRg st="5" end="5"/>
                                            </p:txEl>
                                          </p:spTgt>
                                        </p:tgtEl>
                                        <p:attrNameLst>
                                          <p:attrName>style.visibility</p:attrName>
                                        </p:attrNameLst>
                                      </p:cBhvr>
                                      <p:to>
                                        <p:strVal val="visible"/>
                                      </p:to>
                                    </p:set>
                                    <p:animEffect transition="in" filter="wipe(up)">
                                      <p:cBhvr>
                                        <p:cTn id="37" dur="1000"/>
                                        <p:tgtEl>
                                          <p:spTgt spid="5124">
                                            <p:txEl>
                                              <p:pRg st="5" end="5"/>
                                            </p:txEl>
                                          </p:spTgt>
                                        </p:tgtEl>
                                      </p:cBhvr>
                                    </p:animEffect>
                                  </p:childTnLst>
                                </p:cTn>
                              </p:par>
                            </p:childTnLst>
                          </p:cTn>
                        </p:par>
                        <p:par>
                          <p:cTn id="38" fill="hold">
                            <p:stCondLst>
                              <p:cond delay="8000"/>
                            </p:stCondLst>
                            <p:childTnLst>
                              <p:par>
                                <p:cTn id="39" presetID="22" presetClass="entr" presetSubtype="1" fill="hold" grpId="0" nodeType="afterEffect">
                                  <p:stCondLst>
                                    <p:cond delay="0"/>
                                  </p:stCondLst>
                                  <p:childTnLst>
                                    <p:set>
                                      <p:cBhvr>
                                        <p:cTn id="40" dur="1" fill="hold">
                                          <p:stCondLst>
                                            <p:cond delay="0"/>
                                          </p:stCondLst>
                                        </p:cTn>
                                        <p:tgtEl>
                                          <p:spTgt spid="5124">
                                            <p:txEl>
                                              <p:pRg st="6" end="6"/>
                                            </p:txEl>
                                          </p:spTgt>
                                        </p:tgtEl>
                                        <p:attrNameLst>
                                          <p:attrName>style.visibility</p:attrName>
                                        </p:attrNameLst>
                                      </p:cBhvr>
                                      <p:to>
                                        <p:strVal val="visible"/>
                                      </p:to>
                                    </p:set>
                                    <p:animEffect transition="in" filter="wipe(up)">
                                      <p:cBhvr>
                                        <p:cTn id="41" dur="1000"/>
                                        <p:tgtEl>
                                          <p:spTgt spid="51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4624"/>
            <a:ext cx="8964488" cy="1143000"/>
          </a:xfrm>
        </p:spPr>
        <p:txBody>
          <a:bodyPr/>
          <a:lstStyle/>
          <a:p>
            <a:r>
              <a:rPr lang="it-IT" sz="2800" b="1" dirty="0">
                <a:solidFill>
                  <a:srgbClr val="002060"/>
                </a:solidFill>
                <a:latin typeface="Times New Roman" pitchFamily="18" charset="0"/>
                <a:cs typeface="Times New Roman" pitchFamily="18" charset="0"/>
              </a:rPr>
              <a:t>Gruppi di donne  </a:t>
            </a:r>
            <a:r>
              <a:rPr lang="it-IT" sz="2800" b="1" dirty="0" smtClean="0">
                <a:solidFill>
                  <a:srgbClr val="002060"/>
                </a:solidFill>
                <a:latin typeface="Times New Roman" pitchFamily="18" charset="0"/>
                <a:cs typeface="Times New Roman" pitchFamily="18" charset="0"/>
              </a:rPr>
              <a:t/>
            </a:r>
            <a:br>
              <a:rPr lang="it-IT" sz="2800" b="1" dirty="0" smtClean="0">
                <a:solidFill>
                  <a:srgbClr val="002060"/>
                </a:solidFill>
                <a:latin typeface="Times New Roman" pitchFamily="18" charset="0"/>
                <a:cs typeface="Times New Roman" pitchFamily="18" charset="0"/>
              </a:rPr>
            </a:br>
            <a:r>
              <a:rPr lang="it-IT" sz="2800" b="1" dirty="0" smtClean="0">
                <a:solidFill>
                  <a:srgbClr val="002060"/>
                </a:solidFill>
                <a:latin typeface="Times New Roman" pitchFamily="18" charset="0"/>
                <a:cs typeface="Times New Roman" pitchFamily="18" charset="0"/>
              </a:rPr>
              <a:t>secondo </a:t>
            </a:r>
            <a:r>
              <a:rPr lang="it-IT" sz="2800" b="1" dirty="0">
                <a:solidFill>
                  <a:srgbClr val="002060"/>
                </a:solidFill>
                <a:latin typeface="Times New Roman" pitchFamily="18" charset="0"/>
                <a:cs typeface="Times New Roman" pitchFamily="18" charset="0"/>
              </a:rPr>
              <a:t>il percorso di vita dichiarato (%)</a:t>
            </a:r>
          </a:p>
        </p:txBody>
      </p:sp>
      <p:sp>
        <p:nvSpPr>
          <p:cNvPr id="11267" name="Rectangle 3"/>
          <p:cNvSpPr>
            <a:spLocks noGrp="1" noChangeArrowheads="1"/>
          </p:cNvSpPr>
          <p:nvPr>
            <p:ph type="body" idx="1"/>
          </p:nvPr>
        </p:nvSpPr>
        <p:spPr>
          <a:xfrm>
            <a:off x="179512" y="1124744"/>
            <a:ext cx="8784976" cy="4680520"/>
          </a:xfrm>
        </p:spPr>
        <p:txBody>
          <a:bodyPr>
            <a:noAutofit/>
          </a:bodyPr>
          <a:lstStyle/>
          <a:p>
            <a:pPr>
              <a:lnSpc>
                <a:spcPct val="90000"/>
              </a:lnSpc>
            </a:pPr>
            <a:r>
              <a:rPr lang="it-IT" sz="2600" dirty="0">
                <a:solidFill>
                  <a:srgbClr val="002060"/>
                </a:solidFill>
                <a:latin typeface="Times New Roman" pitchFamily="18" charset="0"/>
                <a:cs typeface="Times New Roman" pitchFamily="18" charset="0"/>
              </a:rPr>
              <a:t>No	abuso sessuale e maltrattamento			26,4</a:t>
            </a:r>
          </a:p>
          <a:p>
            <a:pPr>
              <a:lnSpc>
                <a:spcPct val="90000"/>
              </a:lnSpc>
              <a:buFontTx/>
              <a:buNone/>
            </a:pPr>
            <a:endParaRPr lang="it-IT" sz="2600" dirty="0">
              <a:solidFill>
                <a:srgbClr val="002060"/>
              </a:solidFill>
              <a:latin typeface="Times New Roman" pitchFamily="18" charset="0"/>
              <a:cs typeface="Times New Roman" pitchFamily="18" charset="0"/>
            </a:endParaRPr>
          </a:p>
          <a:p>
            <a:pPr>
              <a:lnSpc>
                <a:spcPct val="90000"/>
              </a:lnSpc>
            </a:pPr>
            <a:r>
              <a:rPr lang="it-IT" sz="2600" dirty="0">
                <a:solidFill>
                  <a:srgbClr val="002060"/>
                </a:solidFill>
                <a:latin typeface="Times New Roman" pitchFamily="18" charset="0"/>
                <a:cs typeface="Times New Roman" pitchFamily="18" charset="0"/>
              </a:rPr>
              <a:t>Solo  abuso sessuale					5,9</a:t>
            </a:r>
          </a:p>
          <a:p>
            <a:pPr>
              <a:lnSpc>
                <a:spcPct val="90000"/>
              </a:lnSpc>
            </a:pPr>
            <a:endParaRPr lang="it-IT" sz="2600" dirty="0">
              <a:solidFill>
                <a:srgbClr val="002060"/>
              </a:solidFill>
              <a:latin typeface="Times New Roman" pitchFamily="18" charset="0"/>
              <a:cs typeface="Times New Roman" pitchFamily="18" charset="0"/>
            </a:endParaRPr>
          </a:p>
          <a:p>
            <a:pPr>
              <a:lnSpc>
                <a:spcPct val="90000"/>
              </a:lnSpc>
            </a:pPr>
            <a:r>
              <a:rPr lang="it-IT" sz="2600" dirty="0">
                <a:solidFill>
                  <a:srgbClr val="002060"/>
                </a:solidFill>
                <a:latin typeface="Times New Roman" pitchFamily="18" charset="0"/>
                <a:cs typeface="Times New Roman" pitchFamily="18" charset="0"/>
              </a:rPr>
              <a:t>Abuso sessuale e altre forme di abuso			18,1</a:t>
            </a:r>
          </a:p>
          <a:p>
            <a:pPr>
              <a:lnSpc>
                <a:spcPct val="90000"/>
              </a:lnSpc>
            </a:pPr>
            <a:endParaRPr lang="it-IT" sz="2600" dirty="0">
              <a:solidFill>
                <a:srgbClr val="002060"/>
              </a:solidFill>
              <a:latin typeface="Times New Roman" pitchFamily="18" charset="0"/>
              <a:cs typeface="Times New Roman" pitchFamily="18" charset="0"/>
            </a:endParaRPr>
          </a:p>
          <a:p>
            <a:pPr>
              <a:lnSpc>
                <a:spcPct val="90000"/>
              </a:lnSpc>
            </a:pPr>
            <a:r>
              <a:rPr lang="it-IT" sz="2600" dirty="0">
                <a:solidFill>
                  <a:srgbClr val="002060"/>
                </a:solidFill>
                <a:latin typeface="Times New Roman" pitchFamily="18" charset="0"/>
                <a:cs typeface="Times New Roman" pitchFamily="18" charset="0"/>
              </a:rPr>
              <a:t>Solo altre forme di abuso (m. fisico, m. </a:t>
            </a:r>
            <a:r>
              <a:rPr lang="it-IT" sz="2600" dirty="0" err="1">
                <a:solidFill>
                  <a:srgbClr val="002060"/>
                </a:solidFill>
                <a:latin typeface="Times New Roman" pitchFamily="18" charset="0"/>
                <a:cs typeface="Times New Roman" pitchFamily="18" charset="0"/>
              </a:rPr>
              <a:t>psicol</a:t>
            </a:r>
            <a:r>
              <a:rPr lang="it-IT" sz="2600" dirty="0">
                <a:solidFill>
                  <a:srgbClr val="002060"/>
                </a:solidFill>
                <a:latin typeface="Times New Roman" pitchFamily="18" charset="0"/>
                <a:cs typeface="Times New Roman" pitchFamily="18" charset="0"/>
              </a:rPr>
              <a:t>., </a:t>
            </a:r>
            <a:endParaRPr lang="it-IT" sz="2600" dirty="0" smtClean="0">
              <a:solidFill>
                <a:srgbClr val="002060"/>
              </a:solidFill>
              <a:latin typeface="Times New Roman" pitchFamily="18" charset="0"/>
              <a:cs typeface="Times New Roman" pitchFamily="18" charset="0"/>
            </a:endParaRPr>
          </a:p>
          <a:p>
            <a:pPr>
              <a:lnSpc>
                <a:spcPct val="90000"/>
              </a:lnSpc>
              <a:buNone/>
            </a:pPr>
            <a:r>
              <a:rPr lang="it-IT" sz="2600" dirty="0" smtClean="0">
                <a:solidFill>
                  <a:srgbClr val="002060"/>
                </a:solidFill>
                <a:latin typeface="Times New Roman" pitchFamily="18" charset="0"/>
                <a:cs typeface="Times New Roman" pitchFamily="18" charset="0"/>
              </a:rPr>
              <a:t>	trascuratezza</a:t>
            </a:r>
            <a:r>
              <a:rPr lang="it-IT" sz="2600" dirty="0">
                <a:solidFill>
                  <a:srgbClr val="002060"/>
                </a:solidFill>
                <a:latin typeface="Times New Roman" pitchFamily="18" charset="0"/>
                <a:cs typeface="Times New Roman" pitchFamily="18" charset="0"/>
              </a:rPr>
              <a:t>, violenza assistita</a:t>
            </a:r>
            <a:r>
              <a:rPr lang="it-IT" sz="2600" dirty="0" smtClean="0">
                <a:solidFill>
                  <a:srgbClr val="002060"/>
                </a:solidFill>
                <a:latin typeface="Times New Roman" pitchFamily="18" charset="0"/>
                <a:cs typeface="Times New Roman" pitchFamily="18" charset="0"/>
              </a:rPr>
              <a:t>)</a:t>
            </a:r>
            <a:r>
              <a:rPr lang="it-IT" sz="2600" dirty="0">
                <a:solidFill>
                  <a:srgbClr val="002060"/>
                </a:solidFill>
                <a:latin typeface="Times New Roman" pitchFamily="18" charset="0"/>
                <a:cs typeface="Times New Roman" pitchFamily="18" charset="0"/>
              </a:rPr>
              <a:t>		</a:t>
            </a:r>
            <a:r>
              <a:rPr lang="it-IT" sz="2600" dirty="0" smtClean="0">
                <a:solidFill>
                  <a:srgbClr val="002060"/>
                </a:solidFill>
                <a:latin typeface="Times New Roman" pitchFamily="18" charset="0"/>
                <a:cs typeface="Times New Roman" pitchFamily="18" charset="0"/>
              </a:rPr>
              <a:t>	49,6</a:t>
            </a:r>
            <a:endParaRPr lang="it-IT" sz="2600" dirty="0">
              <a:solidFill>
                <a:srgbClr val="002060"/>
              </a:solidFill>
              <a:latin typeface="Times New Roman" pitchFamily="18" charset="0"/>
              <a:cs typeface="Times New Roman" pitchFamily="18" charset="0"/>
            </a:endParaRPr>
          </a:p>
          <a:p>
            <a:pPr>
              <a:lnSpc>
                <a:spcPct val="90000"/>
              </a:lnSpc>
              <a:buFontTx/>
              <a:buNone/>
            </a:pPr>
            <a:endParaRPr lang="it-IT" sz="2600" dirty="0">
              <a:solidFill>
                <a:srgbClr val="002060"/>
              </a:solidFill>
              <a:latin typeface="Times New Roman" pitchFamily="18" charset="0"/>
              <a:cs typeface="Times New Roman" pitchFamily="18" charset="0"/>
            </a:endParaRPr>
          </a:p>
          <a:p>
            <a:pPr>
              <a:lnSpc>
                <a:spcPct val="90000"/>
              </a:lnSpc>
            </a:pPr>
            <a:r>
              <a:rPr lang="it-IT" sz="2600" b="1" dirty="0">
                <a:solidFill>
                  <a:srgbClr val="002060"/>
                </a:solidFill>
                <a:latin typeface="Times New Roman" pitchFamily="18" charset="0"/>
                <a:cs typeface="Times New Roman" pitchFamily="18" charset="0"/>
              </a:rPr>
              <a:t>Totale					                  </a:t>
            </a:r>
            <a:r>
              <a:rPr lang="it-IT" sz="2600" b="1" dirty="0" smtClean="0">
                <a:solidFill>
                  <a:srgbClr val="002060"/>
                </a:solidFill>
                <a:latin typeface="Times New Roman" pitchFamily="18" charset="0"/>
                <a:cs typeface="Times New Roman" pitchFamily="18" charset="0"/>
              </a:rPr>
              <a:t>	100,0</a:t>
            </a:r>
            <a:endParaRPr lang="it-IT" sz="2600" b="1" dirty="0">
              <a:solidFill>
                <a:srgbClr val="002060"/>
              </a:solidFill>
              <a:latin typeface="Times New Roman" pitchFamily="18" charset="0"/>
              <a:cs typeface="Times New Roman" pitchFamily="18" charset="0"/>
            </a:endParaRPr>
          </a:p>
        </p:txBody>
      </p:sp>
      <p:sp>
        <p:nvSpPr>
          <p:cNvPr id="11268" name="Text Box 4"/>
          <p:cNvSpPr txBox="1">
            <a:spLocks noChangeArrowheads="1"/>
          </p:cNvSpPr>
          <p:nvPr/>
        </p:nvSpPr>
        <p:spPr bwMode="auto">
          <a:xfrm>
            <a:off x="7000875" y="6400800"/>
            <a:ext cx="184150" cy="366713"/>
          </a:xfrm>
          <a:prstGeom prst="rect">
            <a:avLst/>
          </a:prstGeom>
          <a:noFill/>
          <a:ln w="9525">
            <a:noFill/>
            <a:miter lim="800000"/>
            <a:headEnd/>
            <a:tailEnd/>
          </a:ln>
          <a:effectLst/>
        </p:spPr>
        <p:txBody>
          <a:bodyPr wrap="none">
            <a:spAutoFit/>
          </a:bodyPr>
          <a:lstStyle/>
          <a:p>
            <a:endParaRPr lang="it-IT">
              <a:latin typeface="Arial" charset="0"/>
            </a:endParaRPr>
          </a:p>
        </p:txBody>
      </p:sp>
      <p:sp>
        <p:nvSpPr>
          <p:cNvPr id="5" name="CasellaDiTesto 4"/>
          <p:cNvSpPr txBox="1"/>
          <p:nvPr/>
        </p:nvSpPr>
        <p:spPr>
          <a:xfrm>
            <a:off x="0" y="5797713"/>
            <a:ext cx="9144000" cy="1015663"/>
          </a:xfrm>
          <a:prstGeom prst="rect">
            <a:avLst/>
          </a:prstGeom>
          <a:noFill/>
        </p:spPr>
        <p:txBody>
          <a:bodyPr wrap="square" rtlCol="0">
            <a:spAutoFit/>
          </a:bodyPr>
          <a:lstStyle/>
          <a:p>
            <a:r>
              <a:rPr lang="it-IT" b="1" dirty="0" smtClean="0">
                <a:solidFill>
                  <a:srgbClr val="002060"/>
                </a:solidFill>
                <a:latin typeface="Times New Roman" pitchFamily="18" charset="0"/>
                <a:cs typeface="Times New Roman" pitchFamily="18" charset="0"/>
              </a:rPr>
              <a:t>Bianchi,Moretti (2006) VITE IN BILICO</a:t>
            </a:r>
            <a:r>
              <a:rPr lang="it-IT" sz="2400" b="1" dirty="0" smtClean="0">
                <a:solidFill>
                  <a:srgbClr val="002060"/>
                </a:solidFill>
                <a:latin typeface="Times New Roman" pitchFamily="18" charset="0"/>
                <a:cs typeface="Times New Roman" pitchFamily="18" charset="0"/>
              </a:rPr>
              <a:t>. </a:t>
            </a:r>
            <a:r>
              <a:rPr lang="it-IT" b="1" dirty="0" smtClean="0">
                <a:solidFill>
                  <a:srgbClr val="002060"/>
                </a:solidFill>
                <a:latin typeface="Times New Roman" pitchFamily="18" charset="0"/>
                <a:cs typeface="Times New Roman" pitchFamily="18" charset="0"/>
              </a:rPr>
              <a:t>Indagine retrospettiva su maltrattamenti e abusi in età infantile, </a:t>
            </a:r>
            <a:r>
              <a:rPr lang="it-IT" b="1" i="1" dirty="0" smtClean="0">
                <a:solidFill>
                  <a:srgbClr val="002060"/>
                </a:solidFill>
                <a:latin typeface="Times New Roman" pitchFamily="18" charset="0"/>
                <a:cs typeface="Times New Roman" pitchFamily="18" charset="0"/>
              </a:rPr>
              <a:t>Centro nazionale Documentazione e Analisi sull’Infanzia e l’Adolescenza, </a:t>
            </a:r>
            <a:r>
              <a:rPr lang="it-IT" b="1" dirty="0" smtClean="0">
                <a:solidFill>
                  <a:srgbClr val="002060"/>
                </a:solidFill>
                <a:latin typeface="Times New Roman" pitchFamily="18" charset="0"/>
                <a:cs typeface="Times New Roman" pitchFamily="18" charset="0"/>
              </a:rPr>
              <a:t>Quaderno 40. www.minori.it</a:t>
            </a:r>
            <a:endParaRPr lang="it-IT"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animEffect transition="in" filter="fade">
                                      <p:cBhvr>
                                        <p:cTn id="11" dur="1000"/>
                                        <p:tgtEl>
                                          <p:spTgt spid="11267">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animEffect transition="in" filter="fade">
                                      <p:cBhvr>
                                        <p:cTn id="19" dur="1000"/>
                                        <p:tgtEl>
                                          <p:spTgt spid="11267">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animEffect transition="in" filter="fade">
                                      <p:cBhvr>
                                        <p:cTn id="23" dur="1000"/>
                                        <p:tgtEl>
                                          <p:spTgt spid="11267">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267">
                                            <p:txEl>
                                              <p:pRg st="9" end="9"/>
                                            </p:txEl>
                                          </p:spTgt>
                                        </p:tgtEl>
                                        <p:attrNameLst>
                                          <p:attrName>style.visibility</p:attrName>
                                        </p:attrNameLst>
                                      </p:cBhvr>
                                      <p:to>
                                        <p:strVal val="visible"/>
                                      </p:to>
                                    </p:set>
                                    <p:animEffect transition="in" filter="fade">
                                      <p:cBhvr>
                                        <p:cTn id="27" dur="10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1" y="1052736"/>
            <a:ext cx="8712968" cy="3416320"/>
          </a:xfrm>
          <a:prstGeom prst="rect">
            <a:avLst/>
          </a:prstGeom>
          <a:noFill/>
        </p:spPr>
        <p:txBody>
          <a:bodyPr wrap="square" rtlCol="0">
            <a:spAutoFit/>
          </a:bodyPr>
          <a:lstStyle/>
          <a:p>
            <a:pPr algn="ctr"/>
            <a:r>
              <a:rPr lang="it-IT" sz="3600" b="1" dirty="0" smtClean="0">
                <a:solidFill>
                  <a:srgbClr val="002060"/>
                </a:solidFill>
                <a:latin typeface="Times New Roman" pitchFamily="18" charset="0"/>
                <a:cs typeface="Times New Roman" pitchFamily="18" charset="0"/>
              </a:rPr>
              <a:t>PERCHÉ I TRAUMI FANNO MALE?</a:t>
            </a:r>
          </a:p>
          <a:p>
            <a:pPr algn="ctr"/>
            <a:r>
              <a:rPr lang="it-IT" sz="3600" dirty="0" smtClean="0">
                <a:solidFill>
                  <a:srgbClr val="002060"/>
                </a:solidFill>
                <a:latin typeface="Times New Roman" pitchFamily="18" charset="0"/>
                <a:cs typeface="Times New Roman" pitchFamily="18" charset="0"/>
              </a:rPr>
              <a:t> </a:t>
            </a:r>
          </a:p>
          <a:p>
            <a:r>
              <a:rPr lang="it-IT" sz="3600" dirty="0">
                <a:solidFill>
                  <a:srgbClr val="002060"/>
                </a:solidFill>
                <a:latin typeface="Times New Roman" pitchFamily="18" charset="0"/>
                <a:cs typeface="Times New Roman" pitchFamily="18" charset="0"/>
              </a:rPr>
              <a:t>A</a:t>
            </a:r>
            <a:r>
              <a:rPr lang="it-IT" sz="3600" dirty="0" smtClean="0">
                <a:solidFill>
                  <a:srgbClr val="002060"/>
                </a:solidFill>
                <a:latin typeface="Times New Roman" pitchFamily="18" charset="0"/>
                <a:cs typeface="Times New Roman" pitchFamily="18" charset="0"/>
              </a:rPr>
              <a:t>lterano </a:t>
            </a:r>
            <a:r>
              <a:rPr lang="it-IT" sz="3600" dirty="0">
                <a:solidFill>
                  <a:srgbClr val="002060"/>
                </a:solidFill>
                <a:latin typeface="Times New Roman" pitchFamily="18" charset="0"/>
                <a:cs typeface="Times New Roman" pitchFamily="18" charset="0"/>
              </a:rPr>
              <a:t>il </a:t>
            </a:r>
            <a:r>
              <a:rPr lang="it-IT" sz="3600" dirty="0">
                <a:solidFill>
                  <a:srgbClr val="FF0000"/>
                </a:solidFill>
                <a:latin typeface="Times New Roman" pitchFamily="18" charset="0"/>
                <a:cs typeface="Times New Roman" pitchFamily="18" charset="0"/>
              </a:rPr>
              <a:t>sistema di difesa </a:t>
            </a:r>
            <a:r>
              <a:rPr lang="it-IT" sz="3600" dirty="0">
                <a:solidFill>
                  <a:srgbClr val="002060"/>
                </a:solidFill>
                <a:latin typeface="Times New Roman" pitchFamily="18" charset="0"/>
                <a:cs typeface="Times New Roman" pitchFamily="18" charset="0"/>
              </a:rPr>
              <a:t>e il </a:t>
            </a:r>
            <a:r>
              <a:rPr lang="it-IT" sz="3600" dirty="0">
                <a:solidFill>
                  <a:srgbClr val="FF0000"/>
                </a:solidFill>
                <a:latin typeface="Times New Roman" pitchFamily="18" charset="0"/>
                <a:cs typeface="Times New Roman" pitchFamily="18" charset="0"/>
              </a:rPr>
              <a:t>sistema di attaccamento</a:t>
            </a:r>
            <a:r>
              <a:rPr lang="it-IT" sz="3600" dirty="0">
                <a:solidFill>
                  <a:srgbClr val="002060"/>
                </a:solidFill>
                <a:latin typeface="Times New Roman" pitchFamily="18" charset="0"/>
                <a:cs typeface="Times New Roman" pitchFamily="18" charset="0"/>
              </a:rPr>
              <a:t> (che dovrebbe contrastare il senso di minaccia) </a:t>
            </a:r>
            <a:r>
              <a:rPr lang="it-IT" sz="3600" dirty="0" smtClean="0">
                <a:solidFill>
                  <a:srgbClr val="002060"/>
                </a:solidFill>
                <a:latin typeface="Times New Roman" pitchFamily="18" charset="0"/>
                <a:cs typeface="Times New Roman" pitchFamily="18" charset="0"/>
              </a:rPr>
              <a:t>con molteplici sequele neurobiologiche</a:t>
            </a:r>
            <a:endParaRPr lang="it-IT" sz="3600" dirty="0">
              <a:solidFill>
                <a:srgbClr val="002060"/>
              </a:solidFill>
              <a:latin typeface="Times New Roman" pitchFamily="18" charset="0"/>
              <a:cs typeface="Times New Roman" pitchFamily="18" charset="0"/>
            </a:endParaRPr>
          </a:p>
        </p:txBody>
      </p:sp>
      <p:sp>
        <p:nvSpPr>
          <p:cNvPr id="6"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900113" y="333375"/>
            <a:ext cx="7561262" cy="1081088"/>
          </a:xfrm>
          <a:noFill/>
          <a:ln w="25400">
            <a:solidFill>
              <a:srgbClr val="002060"/>
            </a:solidFill>
          </a:ln>
        </p:spPr>
        <p:txBody>
          <a:bodyPr/>
          <a:lstStyle/>
          <a:p>
            <a:r>
              <a:rPr lang="it-IT" sz="4800" b="1" dirty="0">
                <a:solidFill>
                  <a:srgbClr val="002060"/>
                </a:solidFill>
                <a:latin typeface="Times New Roman" pitchFamily="18" charset="0"/>
                <a:cs typeface="Times New Roman" pitchFamily="18" charset="0"/>
              </a:rPr>
              <a:t>TRAUMA E CERVELLO</a:t>
            </a:r>
          </a:p>
        </p:txBody>
      </p:sp>
      <p:sp>
        <p:nvSpPr>
          <p:cNvPr id="120835" name="Rectangle 3"/>
          <p:cNvSpPr>
            <a:spLocks noGrp="1" noChangeArrowheads="1"/>
          </p:cNvSpPr>
          <p:nvPr>
            <p:ph type="subTitle" idx="1"/>
          </p:nvPr>
        </p:nvSpPr>
        <p:spPr>
          <a:xfrm>
            <a:off x="1258888" y="1773238"/>
            <a:ext cx="6513512" cy="622300"/>
          </a:xfrm>
        </p:spPr>
        <p:txBody>
          <a:bodyPr/>
          <a:lstStyle/>
          <a:p>
            <a:r>
              <a:rPr lang="it-IT" b="1" dirty="0">
                <a:solidFill>
                  <a:srgbClr val="002060"/>
                </a:solidFill>
                <a:latin typeface="Times New Roman" pitchFamily="18" charset="0"/>
                <a:cs typeface="Times New Roman" pitchFamily="18" charset="0"/>
              </a:rPr>
              <a:t>SISTEMA NERVOSO CENTRALE</a:t>
            </a:r>
          </a:p>
        </p:txBody>
      </p:sp>
      <p:sp>
        <p:nvSpPr>
          <p:cNvPr id="120836" name="Rectangle 4"/>
          <p:cNvSpPr>
            <a:spLocks noChangeArrowheads="1"/>
          </p:cNvSpPr>
          <p:nvPr/>
        </p:nvSpPr>
        <p:spPr bwMode="auto">
          <a:xfrm>
            <a:off x="1476375" y="4941888"/>
            <a:ext cx="6513513" cy="622300"/>
          </a:xfrm>
          <a:prstGeom prst="rect">
            <a:avLst/>
          </a:prstGeom>
          <a:noFill/>
          <a:ln w="9525">
            <a:noFill/>
            <a:miter lim="800000"/>
            <a:headEnd/>
            <a:tailEnd/>
          </a:ln>
          <a:effectLst/>
        </p:spPr>
        <p:txBody>
          <a:bodyPr/>
          <a:lstStyle/>
          <a:p>
            <a:pPr algn="ctr">
              <a:spcBef>
                <a:spcPct val="20000"/>
              </a:spcBef>
            </a:pPr>
            <a:r>
              <a:rPr lang="it-IT" sz="3200" b="1" dirty="0">
                <a:solidFill>
                  <a:srgbClr val="002060"/>
                </a:solidFill>
                <a:latin typeface="Times New Roman" pitchFamily="18" charset="0"/>
                <a:cs typeface="Times New Roman" pitchFamily="18" charset="0"/>
              </a:rPr>
              <a:t>SISTEMA ENDOCRINO</a:t>
            </a:r>
          </a:p>
        </p:txBody>
      </p:sp>
      <p:sp>
        <p:nvSpPr>
          <p:cNvPr id="120837" name="Rectangle 5"/>
          <p:cNvSpPr>
            <a:spLocks noChangeArrowheads="1"/>
          </p:cNvSpPr>
          <p:nvPr/>
        </p:nvSpPr>
        <p:spPr bwMode="auto">
          <a:xfrm>
            <a:off x="1403350" y="2708275"/>
            <a:ext cx="6513513" cy="622300"/>
          </a:xfrm>
          <a:prstGeom prst="rect">
            <a:avLst/>
          </a:prstGeom>
          <a:noFill/>
          <a:ln w="9525">
            <a:noFill/>
            <a:miter lim="800000"/>
            <a:headEnd/>
            <a:tailEnd/>
          </a:ln>
          <a:effectLst/>
        </p:spPr>
        <p:txBody>
          <a:bodyPr/>
          <a:lstStyle/>
          <a:p>
            <a:pPr algn="ctr">
              <a:spcBef>
                <a:spcPct val="20000"/>
              </a:spcBef>
            </a:pPr>
            <a:r>
              <a:rPr lang="it-IT" sz="3200" b="1" dirty="0">
                <a:solidFill>
                  <a:srgbClr val="002060"/>
                </a:solidFill>
                <a:latin typeface="Times New Roman" pitchFamily="18" charset="0"/>
                <a:cs typeface="Times New Roman" pitchFamily="18" charset="0"/>
              </a:rPr>
              <a:t>NEUROTRASMETTITORI</a:t>
            </a:r>
          </a:p>
        </p:txBody>
      </p:sp>
      <p:sp>
        <p:nvSpPr>
          <p:cNvPr id="120838" name="Rectangle 6"/>
          <p:cNvSpPr>
            <a:spLocks noChangeArrowheads="1"/>
          </p:cNvSpPr>
          <p:nvPr/>
        </p:nvSpPr>
        <p:spPr bwMode="auto">
          <a:xfrm>
            <a:off x="1403350" y="3644900"/>
            <a:ext cx="6840538" cy="622300"/>
          </a:xfrm>
          <a:prstGeom prst="rect">
            <a:avLst/>
          </a:prstGeom>
          <a:noFill/>
          <a:ln w="9525">
            <a:noFill/>
            <a:miter lim="800000"/>
            <a:headEnd/>
            <a:tailEnd/>
          </a:ln>
          <a:effectLst/>
        </p:spPr>
        <p:txBody>
          <a:bodyPr/>
          <a:lstStyle/>
          <a:p>
            <a:pPr algn="ctr">
              <a:spcBef>
                <a:spcPct val="20000"/>
              </a:spcBef>
            </a:pPr>
            <a:r>
              <a:rPr lang="it-IT" sz="3200" b="1" dirty="0">
                <a:solidFill>
                  <a:srgbClr val="002060"/>
                </a:solidFill>
                <a:latin typeface="Times New Roman" pitchFamily="18" charset="0"/>
                <a:cs typeface="Times New Roman" pitchFamily="18" charset="0"/>
              </a:rPr>
              <a:t>SISTEMA NERVOSO SIMPATICO / PARASIMPATICO</a:t>
            </a:r>
          </a:p>
        </p:txBody>
      </p:sp>
      <p:sp>
        <p:nvSpPr>
          <p:cNvPr id="120839" name="Rectangle 7"/>
          <p:cNvSpPr>
            <a:spLocks noChangeArrowheads="1"/>
          </p:cNvSpPr>
          <p:nvPr/>
        </p:nvSpPr>
        <p:spPr bwMode="auto">
          <a:xfrm>
            <a:off x="1476375" y="5805488"/>
            <a:ext cx="6513513" cy="622300"/>
          </a:xfrm>
          <a:prstGeom prst="rect">
            <a:avLst/>
          </a:prstGeom>
          <a:noFill/>
          <a:ln w="9525">
            <a:noFill/>
            <a:miter lim="800000"/>
            <a:headEnd/>
            <a:tailEnd/>
          </a:ln>
          <a:effectLst/>
        </p:spPr>
        <p:txBody>
          <a:bodyPr/>
          <a:lstStyle/>
          <a:p>
            <a:pPr algn="ctr">
              <a:spcBef>
                <a:spcPct val="20000"/>
              </a:spcBef>
            </a:pPr>
            <a:r>
              <a:rPr lang="it-IT" sz="3200" b="1" dirty="0">
                <a:solidFill>
                  <a:srgbClr val="002060"/>
                </a:solidFill>
                <a:latin typeface="Times New Roman" pitchFamily="18" charset="0"/>
                <a:cs typeface="Times New Roman" pitchFamily="18" charset="0"/>
              </a:rPr>
              <a:t>SISTEMA IMMUNITARIO</a:t>
            </a:r>
          </a:p>
        </p:txBody>
      </p:sp>
      <p:sp>
        <p:nvSpPr>
          <p:cNvPr id="9"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strips(downLeft)">
                                      <p:cBhvr>
                                        <p:cTn id="7" dur="500"/>
                                        <p:tgtEl>
                                          <p:spTgt spid="12083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anim calcmode="lin" valueType="num">
                                      <p:cBhvr>
                                        <p:cTn id="11"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083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0837"/>
                                        </p:tgtEl>
                                        <p:attrNameLst>
                                          <p:attrName>style.visibility</p:attrName>
                                        </p:attrNameLst>
                                      </p:cBhvr>
                                      <p:to>
                                        <p:strVal val="visible"/>
                                      </p:to>
                                    </p:set>
                                    <p:anim calcmode="lin" valueType="num">
                                      <p:cBhvr>
                                        <p:cTn id="16" dur="500" fill="hold"/>
                                        <p:tgtEl>
                                          <p:spTgt spid="120837"/>
                                        </p:tgtEl>
                                        <p:attrNameLst>
                                          <p:attrName>ppt_w</p:attrName>
                                        </p:attrNameLst>
                                      </p:cBhvr>
                                      <p:tavLst>
                                        <p:tav tm="0">
                                          <p:val>
                                            <p:fltVal val="0"/>
                                          </p:val>
                                        </p:tav>
                                        <p:tav tm="100000">
                                          <p:val>
                                            <p:strVal val="#ppt_w"/>
                                          </p:val>
                                        </p:tav>
                                      </p:tavLst>
                                    </p:anim>
                                    <p:anim calcmode="lin" valueType="num">
                                      <p:cBhvr>
                                        <p:cTn id="17" dur="500" fill="hold"/>
                                        <p:tgtEl>
                                          <p:spTgt spid="12083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20838"/>
                                        </p:tgtEl>
                                        <p:attrNameLst>
                                          <p:attrName>style.visibility</p:attrName>
                                        </p:attrNameLst>
                                      </p:cBhvr>
                                      <p:to>
                                        <p:strVal val="visible"/>
                                      </p:to>
                                    </p:set>
                                    <p:anim calcmode="lin" valueType="num">
                                      <p:cBhvr>
                                        <p:cTn id="21" dur="500" fill="hold"/>
                                        <p:tgtEl>
                                          <p:spTgt spid="120838"/>
                                        </p:tgtEl>
                                        <p:attrNameLst>
                                          <p:attrName>ppt_w</p:attrName>
                                        </p:attrNameLst>
                                      </p:cBhvr>
                                      <p:tavLst>
                                        <p:tav tm="0">
                                          <p:val>
                                            <p:fltVal val="0"/>
                                          </p:val>
                                        </p:tav>
                                        <p:tav tm="100000">
                                          <p:val>
                                            <p:strVal val="#ppt_w"/>
                                          </p:val>
                                        </p:tav>
                                      </p:tavLst>
                                    </p:anim>
                                    <p:anim calcmode="lin" valueType="num">
                                      <p:cBhvr>
                                        <p:cTn id="22" dur="500" fill="hold"/>
                                        <p:tgtEl>
                                          <p:spTgt spid="12083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20836"/>
                                        </p:tgtEl>
                                        <p:attrNameLst>
                                          <p:attrName>style.visibility</p:attrName>
                                        </p:attrNameLst>
                                      </p:cBhvr>
                                      <p:to>
                                        <p:strVal val="visible"/>
                                      </p:to>
                                    </p:set>
                                    <p:anim calcmode="lin" valueType="num">
                                      <p:cBhvr>
                                        <p:cTn id="26" dur="500" fill="hold"/>
                                        <p:tgtEl>
                                          <p:spTgt spid="120836"/>
                                        </p:tgtEl>
                                        <p:attrNameLst>
                                          <p:attrName>ppt_w</p:attrName>
                                        </p:attrNameLst>
                                      </p:cBhvr>
                                      <p:tavLst>
                                        <p:tav tm="0">
                                          <p:val>
                                            <p:fltVal val="0"/>
                                          </p:val>
                                        </p:tav>
                                        <p:tav tm="100000">
                                          <p:val>
                                            <p:strVal val="#ppt_w"/>
                                          </p:val>
                                        </p:tav>
                                      </p:tavLst>
                                    </p:anim>
                                    <p:anim calcmode="lin" valueType="num">
                                      <p:cBhvr>
                                        <p:cTn id="27" dur="500" fill="hold"/>
                                        <p:tgtEl>
                                          <p:spTgt spid="120836"/>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20839"/>
                                        </p:tgtEl>
                                        <p:attrNameLst>
                                          <p:attrName>style.visibility</p:attrName>
                                        </p:attrNameLst>
                                      </p:cBhvr>
                                      <p:to>
                                        <p:strVal val="visible"/>
                                      </p:to>
                                    </p:set>
                                    <p:anim calcmode="lin" valueType="num">
                                      <p:cBhvr>
                                        <p:cTn id="31" dur="500" fill="hold"/>
                                        <p:tgtEl>
                                          <p:spTgt spid="120839"/>
                                        </p:tgtEl>
                                        <p:attrNameLst>
                                          <p:attrName>ppt_w</p:attrName>
                                        </p:attrNameLst>
                                      </p:cBhvr>
                                      <p:tavLst>
                                        <p:tav tm="0">
                                          <p:val>
                                            <p:fltVal val="0"/>
                                          </p:val>
                                        </p:tav>
                                        <p:tav tm="100000">
                                          <p:val>
                                            <p:strVal val="#ppt_w"/>
                                          </p:val>
                                        </p:tav>
                                      </p:tavLst>
                                    </p:anim>
                                    <p:anim calcmode="lin" valueType="num">
                                      <p:cBhvr>
                                        <p:cTn id="32" dur="500" fill="hold"/>
                                        <p:tgtEl>
                                          <p:spTgt spid="1208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35" grpId="0" build="p"/>
      <p:bldP spid="120836" grpId="0"/>
      <p:bldP spid="120837" grpId="0"/>
      <p:bldP spid="120838" grpId="0"/>
      <p:bldP spid="1208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225" y="847725"/>
            <a:ext cx="9055100" cy="5173663"/>
            <a:chOff x="14" y="534"/>
            <a:chExt cx="5704" cy="3259"/>
          </a:xfrm>
        </p:grpSpPr>
        <p:sp>
          <p:nvSpPr>
            <p:cNvPr id="141315" name="Text Box 3"/>
            <p:cNvSpPr txBox="1">
              <a:spLocks noChangeArrowheads="1"/>
            </p:cNvSpPr>
            <p:nvPr/>
          </p:nvSpPr>
          <p:spPr bwMode="auto">
            <a:xfrm>
              <a:off x="14" y="1996"/>
              <a:ext cx="1733" cy="404"/>
            </a:xfrm>
            <a:prstGeom prst="rect">
              <a:avLst/>
            </a:prstGeom>
            <a:noFill/>
            <a:ln w="9525">
              <a:noFill/>
              <a:miter lim="800000"/>
              <a:headEnd/>
              <a:tailEnd/>
            </a:ln>
            <a:effectLst/>
          </p:spPr>
          <p:txBody>
            <a:bodyPr wrap="none">
              <a:spAutoFit/>
            </a:bodyPr>
            <a:lstStyle/>
            <a:p>
              <a:pPr algn="ctr"/>
              <a:r>
                <a:rPr lang="it-IT" sz="3600" b="1" dirty="0">
                  <a:solidFill>
                    <a:srgbClr val="002060"/>
                  </a:solidFill>
                  <a:latin typeface="Castellar" pitchFamily="18" charset="0"/>
                </a:rPr>
                <a:t>CERVELLO</a:t>
              </a:r>
            </a:p>
          </p:txBody>
        </p:sp>
        <p:sp>
          <p:nvSpPr>
            <p:cNvPr id="141316" name="Text Box 4"/>
            <p:cNvSpPr txBox="1">
              <a:spLocks noChangeArrowheads="1"/>
            </p:cNvSpPr>
            <p:nvPr/>
          </p:nvSpPr>
          <p:spPr bwMode="auto">
            <a:xfrm>
              <a:off x="3591" y="3320"/>
              <a:ext cx="2127" cy="327"/>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Sistema immunitario</a:t>
              </a:r>
            </a:p>
          </p:txBody>
        </p:sp>
        <p:grpSp>
          <p:nvGrpSpPr>
            <p:cNvPr id="3" name="Group 5"/>
            <p:cNvGrpSpPr>
              <a:grpSpLocks/>
            </p:cNvGrpSpPr>
            <p:nvPr/>
          </p:nvGrpSpPr>
          <p:grpSpPr bwMode="auto">
            <a:xfrm>
              <a:off x="113" y="534"/>
              <a:ext cx="5506" cy="3259"/>
              <a:chOff x="113" y="534"/>
              <a:chExt cx="5506" cy="3259"/>
            </a:xfrm>
          </p:grpSpPr>
          <p:sp>
            <p:nvSpPr>
              <p:cNvPr id="141318" name="Text Box 6"/>
              <p:cNvSpPr txBox="1">
                <a:spLocks noChangeArrowheads="1"/>
              </p:cNvSpPr>
              <p:nvPr/>
            </p:nvSpPr>
            <p:spPr bwMode="auto">
              <a:xfrm>
                <a:off x="113" y="618"/>
                <a:ext cx="1198" cy="596"/>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Corteccia </a:t>
                </a:r>
              </a:p>
              <a:p>
                <a:pPr algn="ctr"/>
                <a:r>
                  <a:rPr lang="it-IT" sz="2800" b="1" dirty="0">
                    <a:solidFill>
                      <a:srgbClr val="002060"/>
                    </a:solidFill>
                    <a:latin typeface="Times New Roman" pitchFamily="18" charset="0"/>
                  </a:rPr>
                  <a:t>prefrontale</a:t>
                </a:r>
              </a:p>
            </p:txBody>
          </p:sp>
          <p:sp>
            <p:nvSpPr>
              <p:cNvPr id="141319" name="Text Box 7"/>
              <p:cNvSpPr txBox="1">
                <a:spLocks noChangeArrowheads="1"/>
              </p:cNvSpPr>
              <p:nvPr/>
            </p:nvSpPr>
            <p:spPr bwMode="auto">
              <a:xfrm>
                <a:off x="748" y="1162"/>
                <a:ext cx="782" cy="596"/>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Corpo </a:t>
                </a:r>
              </a:p>
              <a:p>
                <a:pPr algn="ctr"/>
                <a:r>
                  <a:rPr lang="it-IT" sz="2800" b="1" dirty="0">
                    <a:solidFill>
                      <a:srgbClr val="002060"/>
                    </a:solidFill>
                    <a:latin typeface="Times New Roman" pitchFamily="18" charset="0"/>
                  </a:rPr>
                  <a:t>calloso</a:t>
                </a:r>
              </a:p>
            </p:txBody>
          </p:sp>
          <p:sp>
            <p:nvSpPr>
              <p:cNvPr id="141320" name="Text Box 8"/>
              <p:cNvSpPr txBox="1">
                <a:spLocks noChangeArrowheads="1"/>
              </p:cNvSpPr>
              <p:nvPr/>
            </p:nvSpPr>
            <p:spPr bwMode="auto">
              <a:xfrm>
                <a:off x="1646" y="754"/>
                <a:ext cx="1234" cy="327"/>
              </a:xfrm>
              <a:prstGeom prst="rect">
                <a:avLst/>
              </a:prstGeom>
              <a:noFill/>
              <a:ln w="9525">
                <a:noFill/>
                <a:miter lim="800000"/>
                <a:headEnd/>
                <a:tailEnd/>
              </a:ln>
              <a:effectLst/>
            </p:spPr>
            <p:txBody>
              <a:bodyPr>
                <a:spAutoFit/>
              </a:bodyPr>
              <a:lstStyle/>
              <a:p>
                <a:pPr algn="ctr"/>
                <a:r>
                  <a:rPr lang="it-IT" sz="2800" b="1" dirty="0">
                    <a:solidFill>
                      <a:srgbClr val="002060"/>
                    </a:solidFill>
                    <a:latin typeface="Times New Roman" pitchFamily="18" charset="0"/>
                  </a:rPr>
                  <a:t>Ippocampo</a:t>
                </a:r>
              </a:p>
            </p:txBody>
          </p:sp>
          <p:sp>
            <p:nvSpPr>
              <p:cNvPr id="141321" name="Text Box 9"/>
              <p:cNvSpPr txBox="1">
                <a:spLocks noChangeArrowheads="1"/>
              </p:cNvSpPr>
              <p:nvPr/>
            </p:nvSpPr>
            <p:spPr bwMode="auto">
              <a:xfrm>
                <a:off x="184" y="2614"/>
                <a:ext cx="1335" cy="1172"/>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Neuro</a:t>
                </a:r>
              </a:p>
              <a:p>
                <a:pPr algn="ctr"/>
                <a:r>
                  <a:rPr lang="it-IT" sz="2800" b="1" dirty="0">
                    <a:solidFill>
                      <a:srgbClr val="002060"/>
                    </a:solidFill>
                    <a:latin typeface="Times New Roman" pitchFamily="18" charset="0"/>
                  </a:rPr>
                  <a:t>trasmettitori</a:t>
                </a:r>
              </a:p>
              <a:p>
                <a:pPr algn="ctr"/>
                <a:r>
                  <a:rPr lang="it-IT" sz="2000" b="1" i="1" dirty="0">
                    <a:solidFill>
                      <a:srgbClr val="002060"/>
                    </a:solidFill>
                    <a:latin typeface="Times New Roman" pitchFamily="18" charset="0"/>
                  </a:rPr>
                  <a:t>catecolamine</a:t>
                </a:r>
              </a:p>
              <a:p>
                <a:pPr algn="ctr"/>
                <a:r>
                  <a:rPr lang="it-IT" sz="2000" b="1" i="1" dirty="0">
                    <a:solidFill>
                      <a:srgbClr val="002060"/>
                    </a:solidFill>
                    <a:latin typeface="Times New Roman" pitchFamily="18" charset="0"/>
                  </a:rPr>
                  <a:t>serotonina</a:t>
                </a:r>
              </a:p>
              <a:p>
                <a:pPr algn="ctr"/>
                <a:r>
                  <a:rPr lang="it-IT" sz="2000" b="1" i="1" dirty="0">
                    <a:solidFill>
                      <a:srgbClr val="002060"/>
                    </a:solidFill>
                    <a:latin typeface="Times New Roman" pitchFamily="18" charset="0"/>
                  </a:rPr>
                  <a:t>dopamina</a:t>
                </a:r>
              </a:p>
            </p:txBody>
          </p:sp>
          <p:sp>
            <p:nvSpPr>
              <p:cNvPr id="141322" name="Text Box 10"/>
              <p:cNvSpPr txBox="1">
                <a:spLocks noChangeArrowheads="1"/>
              </p:cNvSpPr>
              <p:nvPr/>
            </p:nvSpPr>
            <p:spPr bwMode="auto">
              <a:xfrm>
                <a:off x="1651" y="3082"/>
                <a:ext cx="1386" cy="711"/>
              </a:xfrm>
              <a:prstGeom prst="rect">
                <a:avLst/>
              </a:prstGeom>
              <a:noFill/>
              <a:ln w="9525">
                <a:noFill/>
                <a:miter lim="800000"/>
                <a:headEnd/>
                <a:tailEnd/>
              </a:ln>
              <a:effectLst/>
            </p:spPr>
            <p:txBody>
              <a:bodyPr wrap="none">
                <a:spAutoFit/>
              </a:bodyPr>
              <a:lstStyle/>
              <a:p>
                <a:pPr algn="ctr"/>
                <a:r>
                  <a:rPr lang="it-IT" sz="2800" b="1" dirty="0" err="1">
                    <a:solidFill>
                      <a:srgbClr val="002060"/>
                    </a:solidFill>
                    <a:latin typeface="Times New Roman" pitchFamily="18" charset="0"/>
                  </a:rPr>
                  <a:t>Neuropeptidi</a:t>
                </a:r>
                <a:endParaRPr lang="it-IT" sz="2800" b="1" dirty="0">
                  <a:solidFill>
                    <a:srgbClr val="002060"/>
                  </a:solidFill>
                  <a:latin typeface="Times New Roman" pitchFamily="18" charset="0"/>
                </a:endParaRPr>
              </a:p>
              <a:p>
                <a:pPr algn="ctr"/>
                <a:r>
                  <a:rPr lang="it-IT" sz="2000" b="1" i="1" dirty="0">
                    <a:solidFill>
                      <a:srgbClr val="002060"/>
                    </a:solidFill>
                    <a:latin typeface="Times New Roman" pitchFamily="18" charset="0"/>
                  </a:rPr>
                  <a:t>vasopressina</a:t>
                </a:r>
              </a:p>
              <a:p>
                <a:pPr algn="ctr"/>
                <a:r>
                  <a:rPr lang="it-IT" sz="2000" b="1" i="1" dirty="0" err="1">
                    <a:solidFill>
                      <a:srgbClr val="002060"/>
                    </a:solidFill>
                    <a:latin typeface="Times New Roman" pitchFamily="18" charset="0"/>
                  </a:rPr>
                  <a:t>ossitocina</a:t>
                </a:r>
                <a:endParaRPr lang="it-IT" sz="2000" b="1" i="1" dirty="0">
                  <a:solidFill>
                    <a:srgbClr val="002060"/>
                  </a:solidFill>
                  <a:latin typeface="Times New Roman" pitchFamily="18" charset="0"/>
                </a:endParaRPr>
              </a:p>
            </p:txBody>
          </p:sp>
          <p:sp>
            <p:nvSpPr>
              <p:cNvPr id="141323" name="Line 11"/>
              <p:cNvSpPr>
                <a:spLocks noChangeShapeType="1"/>
              </p:cNvSpPr>
              <p:nvPr/>
            </p:nvSpPr>
            <p:spPr bwMode="auto">
              <a:xfrm flipH="1" flipV="1">
                <a:off x="295" y="1207"/>
                <a:ext cx="408" cy="635"/>
              </a:xfrm>
              <a:prstGeom prst="line">
                <a:avLst/>
              </a:prstGeom>
              <a:noFill/>
              <a:ln w="9525">
                <a:solidFill>
                  <a:srgbClr val="002060"/>
                </a:solidFill>
                <a:round/>
                <a:headEnd/>
                <a:tailEnd type="triangle" w="med" len="med"/>
              </a:ln>
              <a:effectLst/>
            </p:spPr>
            <p:txBody>
              <a:bodyPr/>
              <a:lstStyle/>
              <a:p>
                <a:endParaRPr lang="it-IT"/>
              </a:p>
            </p:txBody>
          </p:sp>
          <p:sp>
            <p:nvSpPr>
              <p:cNvPr id="141324" name="Line 12"/>
              <p:cNvSpPr>
                <a:spLocks noChangeShapeType="1"/>
              </p:cNvSpPr>
              <p:nvPr/>
            </p:nvSpPr>
            <p:spPr bwMode="auto">
              <a:xfrm flipV="1">
                <a:off x="1020" y="1752"/>
                <a:ext cx="46" cy="136"/>
              </a:xfrm>
              <a:prstGeom prst="line">
                <a:avLst/>
              </a:prstGeom>
              <a:noFill/>
              <a:ln w="9525">
                <a:solidFill>
                  <a:srgbClr val="002060"/>
                </a:solidFill>
                <a:round/>
                <a:headEnd/>
                <a:tailEnd type="triangle" w="med" len="med"/>
              </a:ln>
              <a:effectLst/>
            </p:spPr>
            <p:txBody>
              <a:bodyPr/>
              <a:lstStyle/>
              <a:p>
                <a:endParaRPr lang="it-IT"/>
              </a:p>
            </p:txBody>
          </p:sp>
          <p:sp>
            <p:nvSpPr>
              <p:cNvPr id="141325" name="Line 13"/>
              <p:cNvSpPr>
                <a:spLocks noChangeShapeType="1"/>
              </p:cNvSpPr>
              <p:nvPr/>
            </p:nvSpPr>
            <p:spPr bwMode="auto">
              <a:xfrm flipV="1">
                <a:off x="1292" y="1117"/>
                <a:ext cx="545" cy="862"/>
              </a:xfrm>
              <a:prstGeom prst="line">
                <a:avLst/>
              </a:prstGeom>
              <a:noFill/>
              <a:ln w="9525">
                <a:solidFill>
                  <a:srgbClr val="002060"/>
                </a:solidFill>
                <a:round/>
                <a:headEnd/>
                <a:tailEnd type="triangle" w="med" len="med"/>
              </a:ln>
              <a:effectLst/>
            </p:spPr>
            <p:txBody>
              <a:bodyPr/>
              <a:lstStyle/>
              <a:p>
                <a:endParaRPr lang="it-IT"/>
              </a:p>
            </p:txBody>
          </p:sp>
          <p:sp>
            <p:nvSpPr>
              <p:cNvPr id="141326" name="Line 14"/>
              <p:cNvSpPr>
                <a:spLocks noChangeShapeType="1"/>
              </p:cNvSpPr>
              <p:nvPr/>
            </p:nvSpPr>
            <p:spPr bwMode="auto">
              <a:xfrm>
                <a:off x="657" y="2296"/>
                <a:ext cx="0" cy="272"/>
              </a:xfrm>
              <a:prstGeom prst="line">
                <a:avLst/>
              </a:prstGeom>
              <a:noFill/>
              <a:ln w="9525">
                <a:solidFill>
                  <a:srgbClr val="002060"/>
                </a:solidFill>
                <a:round/>
                <a:headEnd/>
                <a:tailEnd type="triangle" w="med" len="med"/>
              </a:ln>
              <a:effectLst/>
            </p:spPr>
            <p:txBody>
              <a:bodyPr/>
              <a:lstStyle/>
              <a:p>
                <a:endParaRPr lang="it-IT"/>
              </a:p>
            </p:txBody>
          </p:sp>
          <p:sp>
            <p:nvSpPr>
              <p:cNvPr id="141327" name="Line 15"/>
              <p:cNvSpPr>
                <a:spLocks noChangeShapeType="1"/>
              </p:cNvSpPr>
              <p:nvPr/>
            </p:nvSpPr>
            <p:spPr bwMode="auto">
              <a:xfrm>
                <a:off x="1202" y="2341"/>
                <a:ext cx="1224" cy="772"/>
              </a:xfrm>
              <a:prstGeom prst="line">
                <a:avLst/>
              </a:prstGeom>
              <a:noFill/>
              <a:ln w="9525">
                <a:solidFill>
                  <a:srgbClr val="002060"/>
                </a:solidFill>
                <a:round/>
                <a:headEnd/>
                <a:tailEnd type="triangle" w="med" len="med"/>
              </a:ln>
              <a:effectLst/>
            </p:spPr>
            <p:txBody>
              <a:bodyPr/>
              <a:lstStyle/>
              <a:p>
                <a:endParaRPr lang="it-IT"/>
              </a:p>
            </p:txBody>
          </p:sp>
          <p:sp>
            <p:nvSpPr>
              <p:cNvPr id="141328" name="Line 16"/>
              <p:cNvSpPr>
                <a:spLocks noChangeShapeType="1"/>
              </p:cNvSpPr>
              <p:nvPr/>
            </p:nvSpPr>
            <p:spPr bwMode="auto">
              <a:xfrm>
                <a:off x="1837" y="2160"/>
                <a:ext cx="1134" cy="0"/>
              </a:xfrm>
              <a:prstGeom prst="line">
                <a:avLst/>
              </a:prstGeom>
              <a:noFill/>
              <a:ln w="57150">
                <a:solidFill>
                  <a:srgbClr val="002060"/>
                </a:solidFill>
                <a:round/>
                <a:headEnd/>
                <a:tailEnd type="triangle" w="med" len="med"/>
              </a:ln>
              <a:effectLst/>
            </p:spPr>
            <p:txBody>
              <a:bodyPr/>
              <a:lstStyle/>
              <a:p>
                <a:endParaRPr lang="it-IT"/>
              </a:p>
            </p:txBody>
          </p:sp>
          <p:sp>
            <p:nvSpPr>
              <p:cNvPr id="141329" name="Line 17"/>
              <p:cNvSpPr>
                <a:spLocks noChangeShapeType="1"/>
              </p:cNvSpPr>
              <p:nvPr/>
            </p:nvSpPr>
            <p:spPr bwMode="auto">
              <a:xfrm flipV="1">
                <a:off x="3016" y="1298"/>
                <a:ext cx="408" cy="862"/>
              </a:xfrm>
              <a:prstGeom prst="line">
                <a:avLst/>
              </a:prstGeom>
              <a:noFill/>
              <a:ln w="9525">
                <a:solidFill>
                  <a:srgbClr val="002060"/>
                </a:solidFill>
                <a:round/>
                <a:headEnd/>
                <a:tailEnd type="triangle" w="med" len="med"/>
              </a:ln>
              <a:effectLst/>
            </p:spPr>
            <p:txBody>
              <a:bodyPr/>
              <a:lstStyle/>
              <a:p>
                <a:endParaRPr lang="it-IT"/>
              </a:p>
            </p:txBody>
          </p:sp>
          <p:sp>
            <p:nvSpPr>
              <p:cNvPr id="141330" name="Text Box 18"/>
              <p:cNvSpPr txBox="1">
                <a:spLocks noChangeArrowheads="1"/>
              </p:cNvSpPr>
              <p:nvPr/>
            </p:nvSpPr>
            <p:spPr bwMode="auto">
              <a:xfrm>
                <a:off x="3027" y="534"/>
                <a:ext cx="2468" cy="1172"/>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Sistema </a:t>
                </a:r>
              </a:p>
              <a:p>
                <a:pPr algn="ctr"/>
                <a:r>
                  <a:rPr lang="it-IT" sz="2800" b="1" dirty="0">
                    <a:solidFill>
                      <a:srgbClr val="002060"/>
                    </a:solidFill>
                    <a:latin typeface="Times New Roman" pitchFamily="18" charset="0"/>
                  </a:rPr>
                  <a:t>simpatico/parasimpatico</a:t>
                </a:r>
              </a:p>
              <a:p>
                <a:pPr algn="ctr"/>
                <a:r>
                  <a:rPr lang="it-IT" sz="2000" b="1" i="1" dirty="0">
                    <a:solidFill>
                      <a:srgbClr val="002060"/>
                    </a:solidFill>
                    <a:latin typeface="Times New Roman" pitchFamily="18" charset="0"/>
                  </a:rPr>
                  <a:t>pressione arteriosa</a:t>
                </a:r>
              </a:p>
              <a:p>
                <a:pPr algn="ctr"/>
                <a:r>
                  <a:rPr lang="it-IT" sz="2000" b="1" i="1" dirty="0">
                    <a:solidFill>
                      <a:srgbClr val="002060"/>
                    </a:solidFill>
                    <a:latin typeface="Times New Roman" pitchFamily="18" charset="0"/>
                  </a:rPr>
                  <a:t>battito cardiaco</a:t>
                </a:r>
              </a:p>
              <a:p>
                <a:pPr algn="ctr"/>
                <a:r>
                  <a:rPr lang="it-IT" sz="2000" b="1" i="1" dirty="0">
                    <a:solidFill>
                      <a:srgbClr val="002060"/>
                    </a:solidFill>
                    <a:latin typeface="Times New Roman" pitchFamily="18" charset="0"/>
                  </a:rPr>
                  <a:t>ritmo respiratorio</a:t>
                </a:r>
              </a:p>
            </p:txBody>
          </p:sp>
          <p:sp>
            <p:nvSpPr>
              <p:cNvPr id="141331" name="Line 19"/>
              <p:cNvSpPr>
                <a:spLocks noChangeShapeType="1"/>
              </p:cNvSpPr>
              <p:nvPr/>
            </p:nvSpPr>
            <p:spPr bwMode="auto">
              <a:xfrm>
                <a:off x="3061" y="2160"/>
                <a:ext cx="409" cy="0"/>
              </a:xfrm>
              <a:prstGeom prst="line">
                <a:avLst/>
              </a:prstGeom>
              <a:noFill/>
              <a:ln w="9525">
                <a:solidFill>
                  <a:srgbClr val="002060"/>
                </a:solidFill>
                <a:round/>
                <a:headEnd/>
                <a:tailEnd type="triangle" w="med" len="med"/>
              </a:ln>
              <a:effectLst/>
            </p:spPr>
            <p:txBody>
              <a:bodyPr/>
              <a:lstStyle/>
              <a:p>
                <a:endParaRPr lang="it-IT"/>
              </a:p>
            </p:txBody>
          </p:sp>
          <p:sp>
            <p:nvSpPr>
              <p:cNvPr id="141332" name="Text Box 20"/>
              <p:cNvSpPr txBox="1">
                <a:spLocks noChangeArrowheads="1"/>
              </p:cNvSpPr>
              <p:nvPr/>
            </p:nvSpPr>
            <p:spPr bwMode="auto">
              <a:xfrm>
                <a:off x="3742" y="1914"/>
                <a:ext cx="1877" cy="980"/>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Sistema endocrino</a:t>
                </a:r>
              </a:p>
              <a:p>
                <a:pPr algn="ctr"/>
                <a:r>
                  <a:rPr lang="it-IT" sz="2000" b="1" i="1" dirty="0">
                    <a:solidFill>
                      <a:srgbClr val="002060"/>
                    </a:solidFill>
                    <a:latin typeface="Times New Roman" pitchFamily="18" charset="0"/>
                  </a:rPr>
                  <a:t>ipofisi</a:t>
                </a:r>
              </a:p>
              <a:p>
                <a:pPr algn="ctr"/>
                <a:r>
                  <a:rPr lang="it-IT" sz="2000" b="1" i="1" dirty="0">
                    <a:solidFill>
                      <a:srgbClr val="002060"/>
                    </a:solidFill>
                    <a:latin typeface="Times New Roman" pitchFamily="18" charset="0"/>
                  </a:rPr>
                  <a:t>surrene e </a:t>
                </a:r>
                <a:r>
                  <a:rPr lang="it-IT" sz="2800" b="1" dirty="0">
                    <a:solidFill>
                      <a:srgbClr val="002060"/>
                    </a:solidFill>
                    <a:latin typeface="Times New Roman" pitchFamily="18" charset="0"/>
                  </a:rPr>
                  <a:t>cortisolo</a:t>
                </a:r>
              </a:p>
              <a:p>
                <a:pPr algn="ctr"/>
                <a:r>
                  <a:rPr lang="it-IT" sz="2000" b="1" i="1" dirty="0">
                    <a:solidFill>
                      <a:srgbClr val="002060"/>
                    </a:solidFill>
                    <a:latin typeface="Times New Roman" pitchFamily="18" charset="0"/>
                  </a:rPr>
                  <a:t>tiroide</a:t>
                </a:r>
              </a:p>
            </p:txBody>
          </p:sp>
          <p:sp>
            <p:nvSpPr>
              <p:cNvPr id="141333" name="Line 21"/>
              <p:cNvSpPr>
                <a:spLocks noChangeShapeType="1"/>
              </p:cNvSpPr>
              <p:nvPr/>
            </p:nvSpPr>
            <p:spPr bwMode="auto">
              <a:xfrm>
                <a:off x="3061" y="2160"/>
                <a:ext cx="545" cy="1089"/>
              </a:xfrm>
              <a:prstGeom prst="line">
                <a:avLst/>
              </a:prstGeom>
              <a:noFill/>
              <a:ln w="9525">
                <a:solidFill>
                  <a:srgbClr val="002060"/>
                </a:solidFill>
                <a:round/>
                <a:headEnd/>
                <a:tailEnd type="triangle" w="med" len="med"/>
              </a:ln>
              <a:effectLst/>
            </p:spPr>
            <p:txBody>
              <a:bodyPr/>
              <a:lstStyle/>
              <a:p>
                <a:endParaRPr lang="it-IT"/>
              </a:p>
            </p:txBody>
          </p:sp>
          <p:sp>
            <p:nvSpPr>
              <p:cNvPr id="141334" name="Text Box 22"/>
              <p:cNvSpPr txBox="1">
                <a:spLocks noChangeArrowheads="1"/>
              </p:cNvSpPr>
              <p:nvPr/>
            </p:nvSpPr>
            <p:spPr bwMode="auto">
              <a:xfrm>
                <a:off x="1655" y="1344"/>
                <a:ext cx="1050" cy="327"/>
              </a:xfrm>
              <a:prstGeom prst="rect">
                <a:avLst/>
              </a:prstGeom>
              <a:noFill/>
              <a:ln w="9525">
                <a:noFill/>
                <a:miter lim="800000"/>
                <a:headEnd/>
                <a:tailEnd/>
              </a:ln>
              <a:effectLst/>
            </p:spPr>
            <p:txBody>
              <a:bodyPr wrap="none">
                <a:spAutoFit/>
              </a:bodyPr>
              <a:lstStyle/>
              <a:p>
                <a:pPr algn="ctr"/>
                <a:r>
                  <a:rPr lang="it-IT" sz="2800" b="1" dirty="0">
                    <a:solidFill>
                      <a:srgbClr val="002060"/>
                    </a:solidFill>
                    <a:latin typeface="Times New Roman" pitchFamily="18" charset="0"/>
                  </a:rPr>
                  <a:t>Amigdala</a:t>
                </a:r>
              </a:p>
            </p:txBody>
          </p:sp>
          <p:sp>
            <p:nvSpPr>
              <p:cNvPr id="141335" name="Line 23"/>
              <p:cNvSpPr>
                <a:spLocks noChangeShapeType="1"/>
              </p:cNvSpPr>
              <p:nvPr/>
            </p:nvSpPr>
            <p:spPr bwMode="auto">
              <a:xfrm>
                <a:off x="1474" y="2024"/>
                <a:ext cx="0" cy="0"/>
              </a:xfrm>
              <a:prstGeom prst="line">
                <a:avLst/>
              </a:prstGeom>
              <a:noFill/>
              <a:ln w="9525">
                <a:solidFill>
                  <a:schemeClr val="tx1"/>
                </a:solidFill>
                <a:round/>
                <a:headEnd/>
                <a:tailEnd type="triangle" w="med" len="med"/>
              </a:ln>
              <a:effectLst/>
            </p:spPr>
            <p:txBody>
              <a:bodyPr/>
              <a:lstStyle/>
              <a:p>
                <a:endParaRPr lang="it-IT"/>
              </a:p>
            </p:txBody>
          </p:sp>
          <p:sp>
            <p:nvSpPr>
              <p:cNvPr id="141336" name="Line 24"/>
              <p:cNvSpPr>
                <a:spLocks noChangeShapeType="1"/>
              </p:cNvSpPr>
              <p:nvPr/>
            </p:nvSpPr>
            <p:spPr bwMode="auto">
              <a:xfrm flipV="1">
                <a:off x="1474" y="1706"/>
                <a:ext cx="680" cy="318"/>
              </a:xfrm>
              <a:prstGeom prst="line">
                <a:avLst/>
              </a:prstGeom>
              <a:noFill/>
              <a:ln w="9525">
                <a:solidFill>
                  <a:srgbClr val="002060"/>
                </a:solidFill>
                <a:round/>
                <a:headEnd/>
                <a:tailEnd type="triangle" w="med" len="med"/>
              </a:ln>
              <a:effectLst/>
            </p:spPr>
            <p:txBody>
              <a:bodyPr/>
              <a:lstStyle/>
              <a:p>
                <a:endParaRPr lang="it-IT"/>
              </a:p>
            </p:txBody>
          </p:sp>
        </p:grpSp>
      </p:grpSp>
      <p:sp>
        <p:nvSpPr>
          <p:cNvPr id="141337" name="Rectangle 25"/>
          <p:cNvSpPr>
            <a:spLocks noChangeArrowheads="1"/>
          </p:cNvSpPr>
          <p:nvPr/>
        </p:nvSpPr>
        <p:spPr bwMode="auto">
          <a:xfrm>
            <a:off x="1619250" y="188913"/>
            <a:ext cx="5734050" cy="568325"/>
          </a:xfrm>
          <a:prstGeom prst="rect">
            <a:avLst/>
          </a:prstGeom>
          <a:noFill/>
          <a:ln w="19050">
            <a:solidFill>
              <a:srgbClr val="002060"/>
            </a:solidFill>
            <a:miter lim="800000"/>
            <a:headEnd/>
            <a:tailEnd/>
          </a:ln>
          <a:effectLst/>
        </p:spPr>
        <p:txBody>
          <a:bodyPr wrap="none" anchor="ctr">
            <a:spAutoFit/>
          </a:bodyPr>
          <a:lstStyle/>
          <a:p>
            <a:pPr algn="ctr"/>
            <a:r>
              <a:rPr lang="it-IT" sz="3000" b="1" dirty="0">
                <a:solidFill>
                  <a:srgbClr val="002060"/>
                </a:solidFill>
                <a:latin typeface="Times New Roman" pitchFamily="18" charset="0"/>
                <a:cs typeface="Times New Roman" pitchFamily="18" charset="0"/>
              </a:rPr>
              <a:t>TRAUMA e DANNI BIOLOGICI</a:t>
            </a:r>
            <a:endParaRPr lang="it-IT" sz="3000" b="1" i="1" dirty="0">
              <a:solidFill>
                <a:srgbClr val="002060"/>
              </a:solidFill>
              <a:latin typeface="Times New Roman" pitchFamily="18" charset="0"/>
              <a:cs typeface="Times New Roman" pitchFamily="18" charset="0"/>
            </a:endParaRPr>
          </a:p>
        </p:txBody>
      </p:sp>
      <p:sp>
        <p:nvSpPr>
          <p:cNvPr id="141339" name="Rectangle 27"/>
          <p:cNvSpPr>
            <a:spLocks noChangeArrowheads="1"/>
          </p:cNvSpPr>
          <p:nvPr/>
        </p:nvSpPr>
        <p:spPr bwMode="auto">
          <a:xfrm>
            <a:off x="3132138" y="3875088"/>
            <a:ext cx="1725612" cy="519112"/>
          </a:xfrm>
          <a:prstGeom prst="rect">
            <a:avLst/>
          </a:prstGeom>
          <a:noFill/>
          <a:ln w="9525">
            <a:noFill/>
            <a:miter lim="800000"/>
            <a:headEnd/>
            <a:tailEnd/>
          </a:ln>
          <a:effectLst/>
        </p:spPr>
        <p:txBody>
          <a:bodyPr wrap="none">
            <a:spAutoFit/>
          </a:bodyPr>
          <a:lstStyle/>
          <a:p>
            <a:r>
              <a:rPr lang="it-IT" sz="2800" b="1" dirty="0">
                <a:solidFill>
                  <a:srgbClr val="002060"/>
                </a:solidFill>
                <a:latin typeface="Times New Roman" pitchFamily="18" charset="0"/>
              </a:rPr>
              <a:t>Endorfine</a:t>
            </a:r>
          </a:p>
        </p:txBody>
      </p:sp>
      <p:sp>
        <p:nvSpPr>
          <p:cNvPr id="141340" name="Line 28"/>
          <p:cNvSpPr>
            <a:spLocks noChangeShapeType="1"/>
          </p:cNvSpPr>
          <p:nvPr/>
        </p:nvSpPr>
        <p:spPr bwMode="auto">
          <a:xfrm>
            <a:off x="2484438" y="3716338"/>
            <a:ext cx="647700" cy="288925"/>
          </a:xfrm>
          <a:prstGeom prst="line">
            <a:avLst/>
          </a:prstGeom>
          <a:noFill/>
          <a:ln w="9525">
            <a:solidFill>
              <a:srgbClr val="002060"/>
            </a:solidFill>
            <a:round/>
            <a:headEnd/>
            <a:tailEnd type="triangle" w="med" len="med"/>
          </a:ln>
          <a:effectLst/>
        </p:spPr>
        <p:txBody>
          <a:bodyPr/>
          <a:lstStyle/>
          <a:p>
            <a:endParaRPr lang="it-IT"/>
          </a:p>
        </p:txBody>
      </p:sp>
      <p:sp>
        <p:nvSpPr>
          <p:cNvPr id="29"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1337"/>
                                        </p:tgtEl>
                                        <p:attrNameLst>
                                          <p:attrName>style.visibility</p:attrName>
                                        </p:attrNameLst>
                                      </p:cBhvr>
                                      <p:to>
                                        <p:strVal val="visible"/>
                                      </p:to>
                                    </p:set>
                                    <p:anim calcmode="lin" valueType="num">
                                      <p:cBhvr>
                                        <p:cTn id="7" dur="500" fill="hold"/>
                                        <p:tgtEl>
                                          <p:spTgt spid="141337"/>
                                        </p:tgtEl>
                                        <p:attrNameLst>
                                          <p:attrName>ppt_w</p:attrName>
                                        </p:attrNameLst>
                                      </p:cBhvr>
                                      <p:tavLst>
                                        <p:tav tm="0">
                                          <p:val>
                                            <p:fltVal val="0"/>
                                          </p:val>
                                        </p:tav>
                                        <p:tav tm="100000">
                                          <p:val>
                                            <p:strVal val="#ppt_w"/>
                                          </p:val>
                                        </p:tav>
                                      </p:tavLst>
                                    </p:anim>
                                    <p:anim calcmode="lin" valueType="num">
                                      <p:cBhvr>
                                        <p:cTn id="8" dur="500" fill="hold"/>
                                        <p:tgtEl>
                                          <p:spTgt spid="1413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900113" y="333375"/>
            <a:ext cx="7561262" cy="1081088"/>
          </a:xfrm>
          <a:noFill/>
          <a:ln w="25400">
            <a:solidFill>
              <a:srgbClr val="002060"/>
            </a:solidFill>
          </a:ln>
        </p:spPr>
        <p:txBody>
          <a:bodyPr/>
          <a:lstStyle/>
          <a:p>
            <a:r>
              <a:rPr lang="it-IT" sz="4800" b="1" dirty="0">
                <a:solidFill>
                  <a:srgbClr val="002060"/>
                </a:solidFill>
                <a:latin typeface="Times New Roman" pitchFamily="18" charset="0"/>
                <a:cs typeface="Times New Roman" pitchFamily="18" charset="0"/>
              </a:rPr>
              <a:t>TRAUMA E CERVELLO</a:t>
            </a:r>
          </a:p>
        </p:txBody>
      </p:sp>
      <p:sp>
        <p:nvSpPr>
          <p:cNvPr id="124938" name="Rectangle 10"/>
          <p:cNvSpPr>
            <a:spLocks noGrp="1" noChangeArrowheads="1"/>
          </p:cNvSpPr>
          <p:nvPr>
            <p:ph type="subTitle" idx="1"/>
          </p:nvPr>
        </p:nvSpPr>
        <p:spPr>
          <a:xfrm>
            <a:off x="1331913" y="1484313"/>
            <a:ext cx="6513512" cy="622300"/>
          </a:xfrm>
          <a:noFill/>
          <a:ln/>
        </p:spPr>
        <p:txBody>
          <a:bodyPr/>
          <a:lstStyle/>
          <a:p>
            <a:r>
              <a:rPr lang="it-IT" b="1" u="sng" dirty="0">
                <a:solidFill>
                  <a:srgbClr val="FF0000"/>
                </a:solidFill>
                <a:latin typeface="Times New Roman" pitchFamily="18" charset="0"/>
                <a:cs typeface="Times New Roman" pitchFamily="18" charset="0"/>
              </a:rPr>
              <a:t>ATTIVAZIONE</a:t>
            </a:r>
          </a:p>
        </p:txBody>
      </p:sp>
      <p:sp>
        <p:nvSpPr>
          <p:cNvPr id="124939" name="Rectangle 11"/>
          <p:cNvSpPr>
            <a:spLocks noChangeArrowheads="1"/>
          </p:cNvSpPr>
          <p:nvPr/>
        </p:nvSpPr>
        <p:spPr bwMode="auto">
          <a:xfrm>
            <a:off x="3059113" y="2565400"/>
            <a:ext cx="3095625" cy="503238"/>
          </a:xfrm>
          <a:prstGeom prst="rect">
            <a:avLst/>
          </a:prstGeom>
          <a:noFill/>
          <a:ln w="9525">
            <a:noFill/>
            <a:miter lim="800000"/>
            <a:headEnd/>
            <a:tailEnd/>
          </a:ln>
          <a:effectLst/>
        </p:spPr>
        <p:txBody>
          <a:bodyPr/>
          <a:lstStyle/>
          <a:p>
            <a:pPr algn="ctr">
              <a:spcBef>
                <a:spcPct val="20000"/>
              </a:spcBef>
            </a:pPr>
            <a:r>
              <a:rPr lang="it-IT" sz="2000" b="1" dirty="0">
                <a:solidFill>
                  <a:srgbClr val="002060"/>
                </a:solidFill>
                <a:latin typeface="Times New Roman" pitchFamily="18" charset="0"/>
                <a:cs typeface="Times New Roman" pitchFamily="18" charset="0"/>
              </a:rPr>
              <a:t>LE CATECOLAMINE</a:t>
            </a:r>
          </a:p>
        </p:txBody>
      </p:sp>
      <p:sp>
        <p:nvSpPr>
          <p:cNvPr id="124940" name="Rectangle 12"/>
          <p:cNvSpPr>
            <a:spLocks noChangeArrowheads="1"/>
          </p:cNvSpPr>
          <p:nvPr/>
        </p:nvSpPr>
        <p:spPr bwMode="auto">
          <a:xfrm>
            <a:off x="1547813" y="2060575"/>
            <a:ext cx="6513512" cy="622300"/>
          </a:xfrm>
          <a:prstGeom prst="rect">
            <a:avLst/>
          </a:prstGeom>
          <a:noFill/>
          <a:ln w="9525">
            <a:noFill/>
            <a:miter lim="800000"/>
            <a:headEnd/>
            <a:tailEnd/>
          </a:ln>
          <a:effectLst/>
        </p:spPr>
        <p:txBody>
          <a:bodyPr/>
          <a:lstStyle/>
          <a:p>
            <a:pPr algn="ctr">
              <a:spcBef>
                <a:spcPct val="20000"/>
              </a:spcBef>
            </a:pPr>
            <a:r>
              <a:rPr lang="it-IT" sz="2500" b="1" i="1" dirty="0">
                <a:solidFill>
                  <a:srgbClr val="002060"/>
                </a:solidFill>
                <a:effectLst>
                  <a:outerShdw blurRad="38100" dist="38100" dir="2700000" algn="tl">
                    <a:srgbClr val="000000"/>
                  </a:outerShdw>
                </a:effectLst>
                <a:latin typeface="Times New Roman" pitchFamily="18" charset="0"/>
                <a:cs typeface="Times New Roman" pitchFamily="18" charset="0"/>
              </a:rPr>
              <a:t>LA REAZIONE FIGHT OR FLIGHT</a:t>
            </a:r>
          </a:p>
        </p:txBody>
      </p:sp>
      <p:sp>
        <p:nvSpPr>
          <p:cNvPr id="124944" name="Rectangle 16"/>
          <p:cNvSpPr>
            <a:spLocks noChangeArrowheads="1"/>
          </p:cNvSpPr>
          <p:nvPr/>
        </p:nvSpPr>
        <p:spPr bwMode="auto">
          <a:xfrm>
            <a:off x="3276600" y="2996952"/>
            <a:ext cx="3095625" cy="503237"/>
          </a:xfrm>
          <a:prstGeom prst="rect">
            <a:avLst/>
          </a:prstGeom>
          <a:noFill/>
          <a:ln w="9525">
            <a:noFill/>
            <a:miter lim="800000"/>
            <a:headEnd/>
            <a:tailEnd/>
          </a:ln>
          <a:effectLst/>
        </p:spPr>
        <p:txBody>
          <a:bodyPr/>
          <a:lstStyle/>
          <a:p>
            <a:pPr algn="ctr">
              <a:spcBef>
                <a:spcPct val="20000"/>
              </a:spcBef>
            </a:pPr>
            <a:r>
              <a:rPr lang="it-IT" sz="2000" b="1" dirty="0">
                <a:solidFill>
                  <a:srgbClr val="002060"/>
                </a:solidFill>
                <a:latin typeface="Times New Roman" pitchFamily="18" charset="0"/>
                <a:cs typeface="Times New Roman" pitchFamily="18" charset="0"/>
              </a:rPr>
              <a:t>LA TOSSICITA’</a:t>
            </a:r>
          </a:p>
        </p:txBody>
      </p:sp>
      <p:sp>
        <p:nvSpPr>
          <p:cNvPr id="124945" name="Rectangle 17"/>
          <p:cNvSpPr>
            <a:spLocks noChangeArrowheads="1"/>
          </p:cNvSpPr>
          <p:nvPr/>
        </p:nvSpPr>
        <p:spPr bwMode="auto">
          <a:xfrm>
            <a:off x="1476375" y="3716338"/>
            <a:ext cx="6513513" cy="622300"/>
          </a:xfrm>
          <a:prstGeom prst="rect">
            <a:avLst/>
          </a:prstGeom>
          <a:noFill/>
          <a:ln w="9525">
            <a:noFill/>
            <a:miter lim="800000"/>
            <a:headEnd/>
            <a:tailEnd/>
          </a:ln>
          <a:effectLst/>
        </p:spPr>
        <p:txBody>
          <a:bodyPr/>
          <a:lstStyle/>
          <a:p>
            <a:pPr algn="ctr">
              <a:spcBef>
                <a:spcPct val="20000"/>
              </a:spcBef>
            </a:pPr>
            <a:r>
              <a:rPr lang="it-IT" sz="3200" b="1" u="sng" dirty="0">
                <a:solidFill>
                  <a:schemeClr val="bg1">
                    <a:lumMod val="50000"/>
                  </a:schemeClr>
                </a:solidFill>
                <a:latin typeface="Times New Roman" pitchFamily="18" charset="0"/>
                <a:cs typeface="Times New Roman" pitchFamily="18" charset="0"/>
              </a:rPr>
              <a:t>SPEGNIMENTO</a:t>
            </a:r>
          </a:p>
        </p:txBody>
      </p:sp>
      <p:sp>
        <p:nvSpPr>
          <p:cNvPr id="124946" name="Rectangle 18"/>
          <p:cNvSpPr>
            <a:spLocks noChangeArrowheads="1"/>
          </p:cNvSpPr>
          <p:nvPr/>
        </p:nvSpPr>
        <p:spPr bwMode="auto">
          <a:xfrm>
            <a:off x="179388" y="4365625"/>
            <a:ext cx="4679950" cy="1079500"/>
          </a:xfrm>
          <a:prstGeom prst="rect">
            <a:avLst/>
          </a:prstGeom>
          <a:noFill/>
          <a:ln w="9525">
            <a:noFill/>
            <a:miter lim="800000"/>
            <a:headEnd/>
            <a:tailEnd/>
          </a:ln>
          <a:effectLst/>
        </p:spPr>
        <p:txBody>
          <a:bodyPr/>
          <a:lstStyle/>
          <a:p>
            <a:pPr algn="ctr">
              <a:spcBef>
                <a:spcPct val="20000"/>
              </a:spcBef>
            </a:pPr>
            <a:r>
              <a:rPr lang="it-IT" sz="2500" b="1" i="1" dirty="0">
                <a:solidFill>
                  <a:srgbClr val="002060"/>
                </a:solidFill>
                <a:effectLst>
                  <a:outerShdw blurRad="38100" dist="38100" dir="2700000" algn="tl">
                    <a:srgbClr val="000000"/>
                  </a:outerShdw>
                </a:effectLst>
                <a:latin typeface="Times New Roman" pitchFamily="18" charset="0"/>
                <a:cs typeface="Times New Roman" pitchFamily="18" charset="0"/>
              </a:rPr>
              <a:t>DIMINUZIONE DELLA PERCEZIONE</a:t>
            </a:r>
          </a:p>
        </p:txBody>
      </p:sp>
      <p:sp>
        <p:nvSpPr>
          <p:cNvPr id="124947" name="Rectangle 19"/>
          <p:cNvSpPr>
            <a:spLocks noChangeArrowheads="1"/>
          </p:cNvSpPr>
          <p:nvPr/>
        </p:nvSpPr>
        <p:spPr bwMode="auto">
          <a:xfrm>
            <a:off x="4464050" y="4437063"/>
            <a:ext cx="4679950" cy="1079500"/>
          </a:xfrm>
          <a:prstGeom prst="rect">
            <a:avLst/>
          </a:prstGeom>
          <a:noFill/>
          <a:ln w="9525">
            <a:noFill/>
            <a:miter lim="800000"/>
            <a:headEnd/>
            <a:tailEnd/>
          </a:ln>
          <a:effectLst/>
        </p:spPr>
        <p:txBody>
          <a:bodyPr/>
          <a:lstStyle/>
          <a:p>
            <a:pPr algn="ctr">
              <a:spcBef>
                <a:spcPct val="20000"/>
              </a:spcBef>
            </a:pPr>
            <a:r>
              <a:rPr lang="it-IT" sz="2500" b="1" i="1" dirty="0">
                <a:solidFill>
                  <a:srgbClr val="002060"/>
                </a:solidFill>
                <a:effectLst>
                  <a:outerShdw blurRad="38100" dist="38100" dir="2700000" algn="tl">
                    <a:srgbClr val="000000"/>
                  </a:outerShdw>
                </a:effectLst>
                <a:latin typeface="Times New Roman" pitchFamily="18" charset="0"/>
                <a:cs typeface="Times New Roman" pitchFamily="18" charset="0"/>
              </a:rPr>
              <a:t>DIMINUZIONE DELLA REAZIONE</a:t>
            </a:r>
          </a:p>
        </p:txBody>
      </p:sp>
      <p:sp>
        <p:nvSpPr>
          <p:cNvPr id="124948" name="Rectangle 20"/>
          <p:cNvSpPr>
            <a:spLocks noChangeArrowheads="1"/>
          </p:cNvSpPr>
          <p:nvPr/>
        </p:nvSpPr>
        <p:spPr bwMode="auto">
          <a:xfrm>
            <a:off x="395536" y="5373216"/>
            <a:ext cx="4032250" cy="503237"/>
          </a:xfrm>
          <a:prstGeom prst="rect">
            <a:avLst/>
          </a:prstGeom>
          <a:noFill/>
          <a:ln w="9525">
            <a:noFill/>
            <a:miter lim="800000"/>
            <a:headEnd/>
            <a:tailEnd/>
          </a:ln>
          <a:effectLst/>
        </p:spPr>
        <p:txBody>
          <a:bodyPr/>
          <a:lstStyle/>
          <a:p>
            <a:pPr>
              <a:spcBef>
                <a:spcPct val="20000"/>
              </a:spcBef>
            </a:pPr>
            <a:r>
              <a:rPr lang="it-IT" sz="2000" b="1" dirty="0">
                <a:solidFill>
                  <a:srgbClr val="002060"/>
                </a:solidFill>
                <a:latin typeface="Times New Roman" pitchFamily="18" charset="0"/>
                <a:cs typeface="Times New Roman" pitchFamily="18" charset="0"/>
              </a:rPr>
              <a:t>LE ENDORFINE PARADOSSE</a:t>
            </a:r>
          </a:p>
        </p:txBody>
      </p:sp>
      <p:sp>
        <p:nvSpPr>
          <p:cNvPr id="124949" name="Rectangle 21"/>
          <p:cNvSpPr>
            <a:spLocks noChangeArrowheads="1"/>
          </p:cNvSpPr>
          <p:nvPr/>
        </p:nvSpPr>
        <p:spPr bwMode="auto">
          <a:xfrm>
            <a:off x="395288" y="5734050"/>
            <a:ext cx="4032250" cy="503238"/>
          </a:xfrm>
          <a:prstGeom prst="rect">
            <a:avLst/>
          </a:prstGeom>
          <a:noFill/>
          <a:ln w="9525">
            <a:noFill/>
            <a:miter lim="800000"/>
            <a:headEnd/>
            <a:tailEnd/>
          </a:ln>
          <a:effectLst/>
        </p:spPr>
        <p:txBody>
          <a:bodyPr/>
          <a:lstStyle/>
          <a:p>
            <a:pPr>
              <a:spcBef>
                <a:spcPct val="20000"/>
              </a:spcBef>
            </a:pPr>
            <a:r>
              <a:rPr lang="it-IT" sz="2000" b="1" dirty="0">
                <a:solidFill>
                  <a:srgbClr val="002060"/>
                </a:solidFill>
                <a:latin typeface="Times New Roman" pitchFamily="18" charset="0"/>
                <a:cs typeface="Times New Roman" pitchFamily="18" charset="0"/>
              </a:rPr>
              <a:t>IL CONGELAMENTO</a:t>
            </a:r>
          </a:p>
        </p:txBody>
      </p:sp>
      <p:sp>
        <p:nvSpPr>
          <p:cNvPr id="124950" name="Rectangle 22"/>
          <p:cNvSpPr>
            <a:spLocks noChangeArrowheads="1"/>
          </p:cNvSpPr>
          <p:nvPr/>
        </p:nvSpPr>
        <p:spPr bwMode="auto">
          <a:xfrm>
            <a:off x="395288" y="6092825"/>
            <a:ext cx="4032250" cy="503238"/>
          </a:xfrm>
          <a:prstGeom prst="rect">
            <a:avLst/>
          </a:prstGeom>
          <a:noFill/>
          <a:ln w="9525">
            <a:noFill/>
            <a:miter lim="800000"/>
            <a:headEnd/>
            <a:tailEnd/>
          </a:ln>
          <a:effectLst/>
        </p:spPr>
        <p:txBody>
          <a:bodyPr/>
          <a:lstStyle/>
          <a:p>
            <a:pPr>
              <a:spcBef>
                <a:spcPct val="20000"/>
              </a:spcBef>
            </a:pPr>
            <a:r>
              <a:rPr lang="it-IT" sz="2000" b="1" dirty="0">
                <a:solidFill>
                  <a:srgbClr val="002060"/>
                </a:solidFill>
                <a:latin typeface="Times New Roman" pitchFamily="18" charset="0"/>
                <a:cs typeface="Times New Roman" pitchFamily="18" charset="0"/>
              </a:rPr>
              <a:t>LA DISSOCIAZIONE</a:t>
            </a:r>
          </a:p>
        </p:txBody>
      </p:sp>
      <p:sp>
        <p:nvSpPr>
          <p:cNvPr id="124951" name="Rectangle 23"/>
          <p:cNvSpPr>
            <a:spLocks noChangeArrowheads="1"/>
          </p:cNvSpPr>
          <p:nvPr/>
        </p:nvSpPr>
        <p:spPr bwMode="auto">
          <a:xfrm>
            <a:off x="4787900" y="5734050"/>
            <a:ext cx="4032250" cy="503238"/>
          </a:xfrm>
          <a:prstGeom prst="rect">
            <a:avLst/>
          </a:prstGeom>
          <a:noFill/>
          <a:ln w="9525">
            <a:noFill/>
            <a:miter lim="800000"/>
            <a:headEnd/>
            <a:tailEnd/>
          </a:ln>
          <a:effectLst/>
        </p:spPr>
        <p:txBody>
          <a:bodyPr/>
          <a:lstStyle/>
          <a:p>
            <a:pPr algn="ctr">
              <a:spcBef>
                <a:spcPct val="20000"/>
              </a:spcBef>
            </a:pPr>
            <a:r>
              <a:rPr lang="it-IT" sz="2000" b="1" dirty="0">
                <a:solidFill>
                  <a:srgbClr val="002060"/>
                </a:solidFill>
                <a:latin typeface="Times New Roman" pitchFamily="18" charset="0"/>
                <a:cs typeface="Times New Roman" pitchFamily="18" charset="0"/>
              </a:rPr>
              <a:t>LA TOSSICITA’</a:t>
            </a:r>
          </a:p>
        </p:txBody>
      </p:sp>
      <p:sp>
        <p:nvSpPr>
          <p:cNvPr id="124952" name="Rectangle 24"/>
          <p:cNvSpPr>
            <a:spLocks noChangeArrowheads="1"/>
          </p:cNvSpPr>
          <p:nvPr/>
        </p:nvSpPr>
        <p:spPr bwMode="auto">
          <a:xfrm>
            <a:off x="4787900" y="5373688"/>
            <a:ext cx="4032250" cy="503237"/>
          </a:xfrm>
          <a:prstGeom prst="rect">
            <a:avLst/>
          </a:prstGeom>
          <a:noFill/>
          <a:ln w="9525">
            <a:noFill/>
            <a:miter lim="800000"/>
            <a:headEnd/>
            <a:tailEnd/>
          </a:ln>
          <a:effectLst/>
        </p:spPr>
        <p:txBody>
          <a:bodyPr/>
          <a:lstStyle/>
          <a:p>
            <a:pPr algn="ctr">
              <a:spcBef>
                <a:spcPct val="20000"/>
              </a:spcBef>
            </a:pPr>
            <a:r>
              <a:rPr lang="it-IT" sz="2000" b="1" dirty="0">
                <a:solidFill>
                  <a:srgbClr val="002060"/>
                </a:solidFill>
                <a:latin typeface="Times New Roman" pitchFamily="18" charset="0"/>
                <a:cs typeface="Times New Roman" pitchFamily="18" charset="0"/>
              </a:rPr>
              <a:t>IL CORTISOLO</a:t>
            </a:r>
          </a:p>
        </p:txBody>
      </p:sp>
      <p:sp>
        <p:nvSpPr>
          <p:cNvPr id="17"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4938">
                                            <p:txEl>
                                              <p:pRg st="0" end="0"/>
                                            </p:txEl>
                                          </p:spTgt>
                                        </p:tgtEl>
                                        <p:attrNameLst>
                                          <p:attrName>style.visibility</p:attrName>
                                        </p:attrNameLst>
                                      </p:cBhvr>
                                      <p:to>
                                        <p:strVal val="visible"/>
                                      </p:to>
                                    </p:set>
                                    <p:anim calcmode="lin" valueType="num">
                                      <p:cBhvr additive="base">
                                        <p:cTn id="7" dur="500" fill="hold"/>
                                        <p:tgtEl>
                                          <p:spTgt spid="1249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4940"/>
                                        </p:tgtEl>
                                        <p:attrNameLst>
                                          <p:attrName>style.visibility</p:attrName>
                                        </p:attrNameLst>
                                      </p:cBhvr>
                                      <p:to>
                                        <p:strVal val="visible"/>
                                      </p:to>
                                    </p:set>
                                    <p:anim calcmode="lin" valueType="num">
                                      <p:cBhvr additive="base">
                                        <p:cTn id="12" dur="500" fill="hold"/>
                                        <p:tgtEl>
                                          <p:spTgt spid="124940"/>
                                        </p:tgtEl>
                                        <p:attrNameLst>
                                          <p:attrName>ppt_x</p:attrName>
                                        </p:attrNameLst>
                                      </p:cBhvr>
                                      <p:tavLst>
                                        <p:tav tm="0">
                                          <p:val>
                                            <p:strVal val="0-#ppt_w/2"/>
                                          </p:val>
                                        </p:tav>
                                        <p:tav tm="100000">
                                          <p:val>
                                            <p:strVal val="#ppt_x"/>
                                          </p:val>
                                        </p:tav>
                                      </p:tavLst>
                                    </p:anim>
                                    <p:anim calcmode="lin" valueType="num">
                                      <p:cBhvr additive="base">
                                        <p:cTn id="13" dur="500" fill="hold"/>
                                        <p:tgtEl>
                                          <p:spTgt spid="1249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4939"/>
                                        </p:tgtEl>
                                        <p:attrNameLst>
                                          <p:attrName>style.visibility</p:attrName>
                                        </p:attrNameLst>
                                      </p:cBhvr>
                                      <p:to>
                                        <p:strVal val="visible"/>
                                      </p:to>
                                    </p:set>
                                    <p:anim calcmode="lin" valueType="num">
                                      <p:cBhvr additive="base">
                                        <p:cTn id="17" dur="500" fill="hold"/>
                                        <p:tgtEl>
                                          <p:spTgt spid="124939"/>
                                        </p:tgtEl>
                                        <p:attrNameLst>
                                          <p:attrName>ppt_x</p:attrName>
                                        </p:attrNameLst>
                                      </p:cBhvr>
                                      <p:tavLst>
                                        <p:tav tm="0">
                                          <p:val>
                                            <p:strVal val="0-#ppt_w/2"/>
                                          </p:val>
                                        </p:tav>
                                        <p:tav tm="100000">
                                          <p:val>
                                            <p:strVal val="#ppt_x"/>
                                          </p:val>
                                        </p:tav>
                                      </p:tavLst>
                                    </p:anim>
                                    <p:anim calcmode="lin" valueType="num">
                                      <p:cBhvr additive="base">
                                        <p:cTn id="18" dur="500" fill="hold"/>
                                        <p:tgtEl>
                                          <p:spTgt spid="1249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4944"/>
                                        </p:tgtEl>
                                        <p:attrNameLst>
                                          <p:attrName>style.visibility</p:attrName>
                                        </p:attrNameLst>
                                      </p:cBhvr>
                                      <p:to>
                                        <p:strVal val="visible"/>
                                      </p:to>
                                    </p:set>
                                    <p:anim calcmode="lin" valueType="num">
                                      <p:cBhvr additive="base">
                                        <p:cTn id="22" dur="500" fill="hold"/>
                                        <p:tgtEl>
                                          <p:spTgt spid="124944"/>
                                        </p:tgtEl>
                                        <p:attrNameLst>
                                          <p:attrName>ppt_x</p:attrName>
                                        </p:attrNameLst>
                                      </p:cBhvr>
                                      <p:tavLst>
                                        <p:tav tm="0">
                                          <p:val>
                                            <p:strVal val="0-#ppt_w/2"/>
                                          </p:val>
                                        </p:tav>
                                        <p:tav tm="100000">
                                          <p:val>
                                            <p:strVal val="#ppt_x"/>
                                          </p:val>
                                        </p:tav>
                                      </p:tavLst>
                                    </p:anim>
                                    <p:anim calcmode="lin" valueType="num">
                                      <p:cBhvr additive="base">
                                        <p:cTn id="23" dur="500" fill="hold"/>
                                        <p:tgtEl>
                                          <p:spTgt spid="12494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4945">
                                            <p:txEl>
                                              <p:pRg st="0" end="0"/>
                                            </p:txEl>
                                          </p:spTgt>
                                        </p:tgtEl>
                                        <p:attrNameLst>
                                          <p:attrName>style.visibility</p:attrName>
                                        </p:attrNameLst>
                                      </p:cBhvr>
                                      <p:to>
                                        <p:strVal val="visible"/>
                                      </p:to>
                                    </p:set>
                                    <p:anim calcmode="lin" valueType="num">
                                      <p:cBhvr>
                                        <p:cTn id="28" dur="500" decel="50000" fill="hold">
                                          <p:stCondLst>
                                            <p:cond delay="0"/>
                                          </p:stCondLst>
                                        </p:cTn>
                                        <p:tgtEl>
                                          <p:spTgt spid="124945">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4945">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4945">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124945">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4945">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4945">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4945">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4945">
                                            <p:txEl>
                                              <p:pRg st="0" end="0"/>
                                            </p:txEl>
                                          </p:spTgt>
                                        </p:tgtEl>
                                      </p:cBhvr>
                                    </p:animEffect>
                                  </p:childTnLst>
                                </p:cTn>
                              </p:par>
                            </p:childTnLst>
                          </p:cTn>
                        </p:par>
                        <p:par>
                          <p:cTn id="36" fill="hold">
                            <p:stCondLst>
                              <p:cond delay="1000"/>
                            </p:stCondLst>
                            <p:childTnLst>
                              <p:par>
                                <p:cTn id="37" presetID="25" presetClass="entr" presetSubtype="0" fill="hold" grpId="0" nodeType="afterEffect">
                                  <p:stCondLst>
                                    <p:cond delay="0"/>
                                  </p:stCondLst>
                                  <p:childTnLst>
                                    <p:set>
                                      <p:cBhvr>
                                        <p:cTn id="38" dur="1" fill="hold">
                                          <p:stCondLst>
                                            <p:cond delay="0"/>
                                          </p:stCondLst>
                                        </p:cTn>
                                        <p:tgtEl>
                                          <p:spTgt spid="124946"/>
                                        </p:tgtEl>
                                        <p:attrNameLst>
                                          <p:attrName>style.visibility</p:attrName>
                                        </p:attrNameLst>
                                      </p:cBhvr>
                                      <p:to>
                                        <p:strVal val="visible"/>
                                      </p:to>
                                    </p:set>
                                    <p:anim calcmode="lin" valueType="num">
                                      <p:cBhvr>
                                        <p:cTn id="39" dur="500" decel="50000" fill="hold">
                                          <p:stCondLst>
                                            <p:cond delay="0"/>
                                          </p:stCondLst>
                                        </p:cTn>
                                        <p:tgtEl>
                                          <p:spTgt spid="12494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494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4946"/>
                                        </p:tgtEl>
                                        <p:attrNameLst>
                                          <p:attrName>ppt_w</p:attrName>
                                        </p:attrNameLst>
                                      </p:cBhvr>
                                      <p:tavLst>
                                        <p:tav tm="0">
                                          <p:val>
                                            <p:strVal val="#ppt_w*.05"/>
                                          </p:val>
                                        </p:tav>
                                        <p:tav tm="100000">
                                          <p:val>
                                            <p:strVal val="#ppt_w"/>
                                          </p:val>
                                        </p:tav>
                                      </p:tavLst>
                                    </p:anim>
                                    <p:anim calcmode="lin" valueType="num">
                                      <p:cBhvr>
                                        <p:cTn id="42" dur="1000" fill="hold"/>
                                        <p:tgtEl>
                                          <p:spTgt spid="12494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494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494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494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4946"/>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24948"/>
                                        </p:tgtEl>
                                        <p:attrNameLst>
                                          <p:attrName>style.visibility</p:attrName>
                                        </p:attrNameLst>
                                      </p:cBhvr>
                                      <p:to>
                                        <p:strVal val="visible"/>
                                      </p:to>
                                    </p:set>
                                    <p:animScale>
                                      <p:cBhvr>
                                        <p:cTn id="49" dur="1000" decel="50000" fill="hold">
                                          <p:stCondLst>
                                            <p:cond delay="0"/>
                                          </p:stCondLst>
                                        </p:cTn>
                                        <p:tgtEl>
                                          <p:spTgt spid="124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24948"/>
                                        </p:tgtEl>
                                        <p:attrNameLst>
                                          <p:attrName>ppt_x</p:attrName>
                                          <p:attrName>ppt_y</p:attrName>
                                        </p:attrNameLst>
                                      </p:cBhvr>
                                    </p:animMotion>
                                    <p:animEffect transition="in" filter="fade">
                                      <p:cBhvr>
                                        <p:cTn id="51" dur="1000"/>
                                        <p:tgtEl>
                                          <p:spTgt spid="124948"/>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24949"/>
                                        </p:tgtEl>
                                        <p:attrNameLst>
                                          <p:attrName>style.visibility</p:attrName>
                                        </p:attrNameLst>
                                      </p:cBhvr>
                                      <p:to>
                                        <p:strVal val="visible"/>
                                      </p:to>
                                    </p:set>
                                    <p:animScale>
                                      <p:cBhvr>
                                        <p:cTn id="54" dur="1000" decel="50000" fill="hold">
                                          <p:stCondLst>
                                            <p:cond delay="0"/>
                                          </p:stCondLst>
                                        </p:cTn>
                                        <p:tgtEl>
                                          <p:spTgt spid="124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24949"/>
                                        </p:tgtEl>
                                        <p:attrNameLst>
                                          <p:attrName>ppt_x</p:attrName>
                                          <p:attrName>ppt_y</p:attrName>
                                        </p:attrNameLst>
                                      </p:cBhvr>
                                    </p:animMotion>
                                    <p:animEffect transition="in" filter="fade">
                                      <p:cBhvr>
                                        <p:cTn id="56" dur="1000"/>
                                        <p:tgtEl>
                                          <p:spTgt spid="124949"/>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24950"/>
                                        </p:tgtEl>
                                        <p:attrNameLst>
                                          <p:attrName>style.visibility</p:attrName>
                                        </p:attrNameLst>
                                      </p:cBhvr>
                                      <p:to>
                                        <p:strVal val="visible"/>
                                      </p:to>
                                    </p:set>
                                    <p:animScale>
                                      <p:cBhvr>
                                        <p:cTn id="59" dur="1000" decel="50000" fill="hold">
                                          <p:stCondLst>
                                            <p:cond delay="0"/>
                                          </p:stCondLst>
                                        </p:cTn>
                                        <p:tgtEl>
                                          <p:spTgt spid="1249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4950"/>
                                        </p:tgtEl>
                                        <p:attrNameLst>
                                          <p:attrName>ppt_x</p:attrName>
                                          <p:attrName>ppt_y</p:attrName>
                                        </p:attrNameLst>
                                      </p:cBhvr>
                                    </p:animMotion>
                                    <p:animEffect transition="in" filter="fade">
                                      <p:cBhvr>
                                        <p:cTn id="61" dur="1000"/>
                                        <p:tgtEl>
                                          <p:spTgt spid="124950"/>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24947"/>
                                        </p:tgtEl>
                                        <p:attrNameLst>
                                          <p:attrName>style.visibility</p:attrName>
                                        </p:attrNameLst>
                                      </p:cBhvr>
                                      <p:to>
                                        <p:strVal val="visible"/>
                                      </p:to>
                                    </p:set>
                                    <p:anim calcmode="lin" valueType="num">
                                      <p:cBhvr>
                                        <p:cTn id="66" dur="500" decel="50000" fill="hold">
                                          <p:stCondLst>
                                            <p:cond delay="0"/>
                                          </p:stCondLst>
                                        </p:cTn>
                                        <p:tgtEl>
                                          <p:spTgt spid="124947"/>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24947"/>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24947"/>
                                        </p:tgtEl>
                                        <p:attrNameLst>
                                          <p:attrName>ppt_w</p:attrName>
                                        </p:attrNameLst>
                                      </p:cBhvr>
                                      <p:tavLst>
                                        <p:tav tm="0">
                                          <p:val>
                                            <p:strVal val="#ppt_w*.05"/>
                                          </p:val>
                                        </p:tav>
                                        <p:tav tm="100000">
                                          <p:val>
                                            <p:strVal val="#ppt_w"/>
                                          </p:val>
                                        </p:tav>
                                      </p:tavLst>
                                    </p:anim>
                                    <p:anim calcmode="lin" valueType="num">
                                      <p:cBhvr>
                                        <p:cTn id="69" dur="1000" fill="hold"/>
                                        <p:tgtEl>
                                          <p:spTgt spid="124947"/>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24947"/>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24947"/>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24947"/>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24947"/>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124952"/>
                                        </p:tgtEl>
                                        <p:attrNameLst>
                                          <p:attrName>style.visibility</p:attrName>
                                        </p:attrNameLst>
                                      </p:cBhvr>
                                      <p:to>
                                        <p:strVal val="visible"/>
                                      </p:to>
                                    </p:set>
                                    <p:animScale>
                                      <p:cBhvr>
                                        <p:cTn id="76" dur="1000" decel="50000" fill="hold">
                                          <p:stCondLst>
                                            <p:cond delay="0"/>
                                          </p:stCondLst>
                                        </p:cTn>
                                        <p:tgtEl>
                                          <p:spTgt spid="124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24952"/>
                                        </p:tgtEl>
                                        <p:attrNameLst>
                                          <p:attrName>ppt_x</p:attrName>
                                          <p:attrName>ppt_y</p:attrName>
                                        </p:attrNameLst>
                                      </p:cBhvr>
                                    </p:animMotion>
                                    <p:animEffect transition="in" filter="fade">
                                      <p:cBhvr>
                                        <p:cTn id="78" dur="1000"/>
                                        <p:tgtEl>
                                          <p:spTgt spid="124952"/>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124951"/>
                                        </p:tgtEl>
                                        <p:attrNameLst>
                                          <p:attrName>style.visibility</p:attrName>
                                        </p:attrNameLst>
                                      </p:cBhvr>
                                      <p:to>
                                        <p:strVal val="visible"/>
                                      </p:to>
                                    </p:set>
                                    <p:animScale>
                                      <p:cBhvr>
                                        <p:cTn id="81" dur="1000" decel="50000" fill="hold">
                                          <p:stCondLst>
                                            <p:cond delay="0"/>
                                          </p:stCondLst>
                                        </p:cTn>
                                        <p:tgtEl>
                                          <p:spTgt spid="124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24951"/>
                                        </p:tgtEl>
                                        <p:attrNameLst>
                                          <p:attrName>ppt_x</p:attrName>
                                          <p:attrName>ppt_y</p:attrName>
                                        </p:attrNameLst>
                                      </p:cBhvr>
                                    </p:animMotion>
                                    <p:animEffect transition="in" filter="fade">
                                      <p:cBhvr>
                                        <p:cTn id="83" dur="1000"/>
                                        <p:tgtEl>
                                          <p:spTgt spid="124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build="p"/>
      <p:bldP spid="124939" grpId="0"/>
      <p:bldP spid="124940" grpId="0"/>
      <p:bldP spid="124944" grpId="0"/>
      <p:bldP spid="124945" grpId="0" build="p"/>
      <p:bldP spid="124946" grpId="0"/>
      <p:bldP spid="124947" grpId="0"/>
      <p:bldP spid="124948" grpId="0"/>
      <p:bldP spid="124949" grpId="0"/>
      <p:bldP spid="124950" grpId="0"/>
      <p:bldP spid="124951" grpId="0"/>
      <p:bldP spid="1249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7384"/>
            <a:ext cx="9144000" cy="6894195"/>
          </a:xfrm>
          <a:prstGeom prst="rect">
            <a:avLst/>
          </a:prstGeom>
          <a:noFill/>
        </p:spPr>
        <p:txBody>
          <a:bodyPr wrap="square" rtlCol="0">
            <a:spAutoFit/>
          </a:bodyPr>
          <a:lstStyle/>
          <a:p>
            <a:pPr algn="just"/>
            <a:r>
              <a:rPr lang="it-IT" sz="2600" dirty="0" smtClean="0">
                <a:solidFill>
                  <a:srgbClr val="002060"/>
                </a:solidFill>
                <a:latin typeface="Times New Roman" pitchFamily="18" charset="0"/>
                <a:cs typeface="Times New Roman" pitchFamily="18" charset="0"/>
              </a:rPr>
              <a:t>Il DSM riconosce fin dal 1980 il PTSD come patologia degli adulti. </a:t>
            </a:r>
          </a:p>
          <a:p>
            <a:pPr algn="just"/>
            <a:r>
              <a:rPr lang="it-IT" sz="2600" dirty="0" smtClean="0">
                <a:solidFill>
                  <a:srgbClr val="002060"/>
                </a:solidFill>
                <a:latin typeface="Times New Roman" pitchFamily="18" charset="0"/>
                <a:cs typeface="Times New Roman" pitchFamily="18" charset="0"/>
              </a:rPr>
              <a:t>La necessità di questa categoria diagnostica derivava dal gran numero di veterani di guerra, specie la guerra del Vietnam, che hanno sofferto per decenni di questa sindrome con conseguenze enormi sul loro equilibrio e sulla loro adattabilità sociale. </a:t>
            </a:r>
          </a:p>
          <a:p>
            <a:pPr algn="just"/>
            <a:r>
              <a:rPr lang="it-IT" sz="2600" dirty="0" smtClean="0">
                <a:solidFill>
                  <a:srgbClr val="002060"/>
                </a:solidFill>
                <a:latin typeface="Times New Roman" pitchFamily="18" charset="0"/>
                <a:cs typeface="Times New Roman" pitchFamily="18" charset="0"/>
              </a:rPr>
              <a:t>Di conseguenza si sono sviluppati studi su questo gruppo clinico per tutti gli anni ‘80 e ’90.</a:t>
            </a:r>
          </a:p>
          <a:p>
            <a:pPr algn="just"/>
            <a:endParaRPr lang="it-IT" sz="2600" dirty="0" smtClean="0">
              <a:solidFill>
                <a:srgbClr val="002060"/>
              </a:solidFill>
              <a:latin typeface="Times New Roman" pitchFamily="18" charset="0"/>
              <a:cs typeface="Times New Roman" pitchFamily="18" charset="0"/>
            </a:endParaRPr>
          </a:p>
          <a:p>
            <a:pPr algn="just"/>
            <a:r>
              <a:rPr lang="it-IT" sz="2600" dirty="0" smtClean="0">
                <a:solidFill>
                  <a:srgbClr val="002060"/>
                </a:solidFill>
                <a:latin typeface="Times New Roman" pitchFamily="18" charset="0"/>
                <a:cs typeface="Times New Roman" pitchFamily="18" charset="0"/>
              </a:rPr>
              <a:t>I primi studi con </a:t>
            </a:r>
            <a:r>
              <a:rPr lang="it-IT" sz="2600" dirty="0" err="1" smtClean="0">
                <a:solidFill>
                  <a:srgbClr val="002060"/>
                </a:solidFill>
                <a:latin typeface="Times New Roman" pitchFamily="18" charset="0"/>
                <a:cs typeface="Times New Roman" pitchFamily="18" charset="0"/>
              </a:rPr>
              <a:t>neuroimmagini</a:t>
            </a:r>
            <a:r>
              <a:rPr lang="it-IT" sz="2600" dirty="0" smtClean="0">
                <a:solidFill>
                  <a:srgbClr val="002060"/>
                </a:solidFill>
                <a:latin typeface="Times New Roman" pitchFamily="18" charset="0"/>
                <a:cs typeface="Times New Roman" pitchFamily="18" charset="0"/>
              </a:rPr>
              <a:t> cominciano nel 1993.</a:t>
            </a:r>
          </a:p>
          <a:p>
            <a:pPr algn="just"/>
            <a:endParaRPr lang="it-IT" sz="2600" dirty="0" smtClean="0">
              <a:solidFill>
                <a:srgbClr val="002060"/>
              </a:solidFill>
              <a:latin typeface="Times New Roman" pitchFamily="18" charset="0"/>
              <a:cs typeface="Times New Roman" pitchFamily="18" charset="0"/>
            </a:endParaRPr>
          </a:p>
          <a:p>
            <a:pPr algn="just"/>
            <a:r>
              <a:rPr lang="it-IT" sz="2600" dirty="0" smtClean="0">
                <a:solidFill>
                  <a:srgbClr val="002060"/>
                </a:solidFill>
                <a:latin typeface="Times New Roman" pitchFamily="18" charset="0"/>
                <a:cs typeface="Times New Roman" pitchFamily="18" charset="0"/>
              </a:rPr>
              <a:t>La caduta del muro di Berlino (09.11.89) e l’accesso all’Europa dell’Est e alle sue strutture assistenziali per bambini apre la prospettiva  del trauma continuativo di massa nell’infanzia. </a:t>
            </a:r>
          </a:p>
          <a:p>
            <a:pPr algn="just"/>
            <a:r>
              <a:rPr lang="it-IT" sz="2600" dirty="0" smtClean="0">
                <a:solidFill>
                  <a:srgbClr val="002060"/>
                </a:solidFill>
                <a:latin typeface="Times New Roman" pitchFamily="18" charset="0"/>
                <a:cs typeface="Times New Roman" pitchFamily="18" charset="0"/>
              </a:rPr>
              <a:t>Il secondo gruppo clinico più esplorato per comprendere il PTSD è costituito dai bambini trovati nei brefotrofi della Romania. </a:t>
            </a:r>
          </a:p>
          <a:p>
            <a:pPr algn="just"/>
            <a:r>
              <a:rPr lang="it-IT" sz="2600" dirty="0" smtClean="0">
                <a:solidFill>
                  <a:srgbClr val="002060"/>
                </a:solidFill>
                <a:latin typeface="Times New Roman" pitchFamily="18" charset="0"/>
                <a:cs typeface="Times New Roman" pitchFamily="18" charset="0"/>
              </a:rPr>
              <a:t>Su questo gruppo clinico sono pure stati fatti molti studi, specie sulla secrezione di cortisolo.</a:t>
            </a:r>
            <a:endParaRPr lang="it-IT" sz="2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4004" y="260648"/>
          <a:ext cx="8862492" cy="6262687"/>
        </p:xfrm>
        <a:graphic>
          <a:graphicData uri="http://schemas.openxmlformats.org/presentationml/2006/ole">
            <p:oleObj spid="_x0000_s1026" name="Acrobat Document" r:id="rId3" imgW="8020016" imgH="5667172" progId="AcroExch.Document.7">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0113" y="333375"/>
            <a:ext cx="7561262" cy="1081088"/>
          </a:xfrm>
          <a:prstGeom prst="rect">
            <a:avLst/>
          </a:prstGeom>
          <a:noFill/>
          <a:ln w="25400">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TRAUMA E CERVELLO</a:t>
            </a:r>
            <a:endParaRPr kumimoji="0" lang="it-IT" sz="4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5" name="Rettangolo 4"/>
          <p:cNvSpPr/>
          <p:nvPr/>
        </p:nvSpPr>
        <p:spPr>
          <a:xfrm>
            <a:off x="1979712" y="4293096"/>
            <a:ext cx="28586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AMIGDALA</a:t>
            </a:r>
          </a:p>
          <a:p>
            <a:pPr algn="ctr"/>
            <a:r>
              <a:rPr lang="it-IT" dirty="0" smtClean="0"/>
              <a:t>processi decisionali</a:t>
            </a:r>
          </a:p>
          <a:p>
            <a:pPr algn="ctr"/>
            <a:r>
              <a:rPr lang="it-IT" dirty="0" smtClean="0"/>
              <a:t>emozionali mnemonici</a:t>
            </a:r>
            <a:endParaRPr lang="it-IT" dirty="0"/>
          </a:p>
        </p:txBody>
      </p:sp>
      <p:sp>
        <p:nvSpPr>
          <p:cNvPr id="6" name="Rettangolo 5"/>
          <p:cNvSpPr/>
          <p:nvPr/>
        </p:nvSpPr>
        <p:spPr>
          <a:xfrm>
            <a:off x="5004048" y="2780928"/>
            <a:ext cx="33843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IPPOCAMPO</a:t>
            </a:r>
          </a:p>
          <a:p>
            <a:pPr algn="ctr"/>
            <a:r>
              <a:rPr lang="it-IT" dirty="0" smtClean="0"/>
              <a:t>Elaborazione memoria episodica autobiografica</a:t>
            </a:r>
            <a:endParaRPr lang="it-IT" dirty="0"/>
          </a:p>
        </p:txBody>
      </p:sp>
      <p:sp>
        <p:nvSpPr>
          <p:cNvPr id="7" name="Rettangolo 6"/>
          <p:cNvSpPr/>
          <p:nvPr/>
        </p:nvSpPr>
        <p:spPr>
          <a:xfrm>
            <a:off x="179512" y="2852936"/>
            <a:ext cx="3168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CORTECCIA PREFRONTALE</a:t>
            </a:r>
          </a:p>
          <a:p>
            <a:pPr algn="ctr"/>
            <a:r>
              <a:rPr lang="it-IT" dirty="0" smtClean="0"/>
              <a:t>Modulazione cognitiva emotiva</a:t>
            </a:r>
            <a:endParaRPr lang="it-IT" dirty="0"/>
          </a:p>
        </p:txBody>
      </p:sp>
      <p:sp>
        <p:nvSpPr>
          <p:cNvPr id="8" name="Rettangolo 7"/>
          <p:cNvSpPr/>
          <p:nvPr/>
        </p:nvSpPr>
        <p:spPr>
          <a:xfrm>
            <a:off x="2051720" y="1556792"/>
            <a:ext cx="43204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GIRO CINGOLATO</a:t>
            </a:r>
          </a:p>
          <a:p>
            <a:pPr algn="ctr"/>
            <a:r>
              <a:rPr lang="it-IT" dirty="0" smtClean="0"/>
              <a:t>‘Cinghia di trasmissione’</a:t>
            </a:r>
            <a:endParaRPr lang="it-IT" dirty="0"/>
          </a:p>
        </p:txBody>
      </p:sp>
      <p:sp>
        <p:nvSpPr>
          <p:cNvPr id="9" name="Rettangolo 8"/>
          <p:cNvSpPr/>
          <p:nvPr/>
        </p:nvSpPr>
        <p:spPr>
          <a:xfrm>
            <a:off x="5436096" y="4293096"/>
            <a:ext cx="370790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INSULA</a:t>
            </a:r>
          </a:p>
          <a:p>
            <a:pPr algn="ctr"/>
            <a:r>
              <a:rPr lang="it-IT" dirty="0" smtClean="0"/>
              <a:t>Elabora  informazioni </a:t>
            </a:r>
            <a:r>
              <a:rPr lang="it-IT" dirty="0" err="1" smtClean="0"/>
              <a:t>sensorimotorie</a:t>
            </a:r>
            <a:r>
              <a:rPr lang="it-IT" dirty="0" smtClean="0"/>
              <a:t>, funzioni viscerali ed </a:t>
            </a:r>
            <a:r>
              <a:rPr lang="it-IT" dirty="0" err="1" smtClean="0"/>
              <a:t>autonomiche</a:t>
            </a:r>
            <a:r>
              <a:rPr lang="it-IT" dirty="0" smtClean="0"/>
              <a:t> e la rappresentazione corporea delle emozioni</a:t>
            </a:r>
          </a:p>
          <a:p>
            <a:pPr algn="ctr"/>
            <a:endParaRPr lang="it-IT" dirty="0"/>
          </a:p>
        </p:txBody>
      </p:sp>
      <p:sp>
        <p:nvSpPr>
          <p:cNvPr id="11" name="Freccia a destra 10"/>
          <p:cNvSpPr/>
          <p:nvPr/>
        </p:nvSpPr>
        <p:spPr>
          <a:xfrm rot="19948523">
            <a:off x="4916642" y="38436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sinistra 13"/>
          <p:cNvSpPr/>
          <p:nvPr/>
        </p:nvSpPr>
        <p:spPr>
          <a:xfrm rot="1884601">
            <a:off x="6354790" y="21362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sinistra 14"/>
          <p:cNvSpPr/>
          <p:nvPr/>
        </p:nvSpPr>
        <p:spPr>
          <a:xfrm rot="19453518">
            <a:off x="1020956" y="222910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rot="1754865">
            <a:off x="1017285" y="38531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721496" y="5898976"/>
            <a:ext cx="25705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Neurocezione</a:t>
            </a:r>
            <a:r>
              <a:rPr lang="it-IT" dirty="0" smtClean="0"/>
              <a:t> e teoria </a:t>
            </a:r>
            <a:r>
              <a:rPr lang="it-IT" dirty="0" err="1" smtClean="0"/>
              <a:t>polivagale</a:t>
            </a:r>
            <a:r>
              <a:rPr lang="it-IT" dirty="0" smtClean="0"/>
              <a:t> (</a:t>
            </a:r>
            <a:r>
              <a:rPr lang="it-IT" dirty="0" err="1" smtClean="0"/>
              <a:t>Porges</a:t>
            </a:r>
            <a:r>
              <a:rPr lang="it-IT" dirty="0" smtClean="0"/>
              <a:t>)</a:t>
            </a:r>
            <a:endParaRPr lang="it-IT" dirty="0"/>
          </a:p>
        </p:txBody>
      </p:sp>
      <p:sp>
        <p:nvSpPr>
          <p:cNvPr id="18" name="Freccia angolare in su 17"/>
          <p:cNvSpPr/>
          <p:nvPr/>
        </p:nvSpPr>
        <p:spPr>
          <a:xfrm>
            <a:off x="5436096" y="5949280"/>
            <a:ext cx="2074528"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268760"/>
            <a:ext cx="8964488" cy="5406608"/>
          </a:xfrm>
          <a:prstGeom prst="rect">
            <a:avLst/>
          </a:prstGeom>
          <a:noFill/>
        </p:spPr>
        <p:txBody>
          <a:bodyPr wrap="square" rtlCol="0">
            <a:spAutoFit/>
          </a:bodyPr>
          <a:lstStyle/>
          <a:p>
            <a:pPr algn="just">
              <a:spcAft>
                <a:spcPts val="1000"/>
              </a:spcAft>
            </a:pPr>
            <a:r>
              <a:rPr lang="it-IT" sz="2400" dirty="0" smtClean="0">
                <a:solidFill>
                  <a:srgbClr val="002060"/>
                </a:solidFill>
                <a:latin typeface="Times New Roman" pitchFamily="18" charset="0"/>
                <a:cs typeface="Times New Roman" pitchFamily="18" charset="0"/>
              </a:rPr>
              <a:t>L’</a:t>
            </a:r>
            <a:r>
              <a:rPr lang="it-IT" sz="2400" dirty="0" err="1" smtClean="0">
                <a:solidFill>
                  <a:srgbClr val="002060"/>
                </a:solidFill>
                <a:latin typeface="Times New Roman" pitchFamily="18" charset="0"/>
                <a:cs typeface="Times New Roman" pitchFamily="18" charset="0"/>
              </a:rPr>
              <a:t>arousal</a:t>
            </a:r>
            <a:r>
              <a:rPr lang="it-IT" sz="2400" dirty="0" smtClean="0">
                <a:solidFill>
                  <a:srgbClr val="002060"/>
                </a:solidFill>
                <a:latin typeface="Times New Roman" pitchFamily="18" charset="0"/>
                <a:cs typeface="Times New Roman" pitchFamily="18" charset="0"/>
              </a:rPr>
              <a:t> indotto dalla attivazione dei recettori degli stati corporei (anche memorie somatiche) attiva </a:t>
            </a:r>
            <a:r>
              <a:rPr lang="it-IT" sz="2400" dirty="0" err="1" smtClean="0">
                <a:solidFill>
                  <a:srgbClr val="FF0000"/>
                </a:solidFill>
                <a:latin typeface="Times New Roman" pitchFamily="18" charset="0"/>
                <a:cs typeface="Times New Roman" pitchFamily="18" charset="0"/>
              </a:rPr>
              <a:t>insula</a:t>
            </a:r>
            <a:r>
              <a:rPr lang="it-IT" sz="2400" dirty="0" smtClean="0">
                <a:solidFill>
                  <a:srgbClr val="002060"/>
                </a:solidFill>
                <a:latin typeface="Times New Roman" pitchFamily="18" charset="0"/>
                <a:cs typeface="Times New Roman" pitchFamily="18" charset="0"/>
              </a:rPr>
              <a:t> e </a:t>
            </a:r>
            <a:r>
              <a:rPr lang="it-IT" sz="2400" dirty="0" smtClean="0">
                <a:solidFill>
                  <a:srgbClr val="FF0000"/>
                </a:solidFill>
                <a:latin typeface="Times New Roman" pitchFamily="18" charset="0"/>
                <a:cs typeface="Times New Roman" pitchFamily="18" charset="0"/>
              </a:rPr>
              <a:t>amigdala</a:t>
            </a:r>
            <a:r>
              <a:rPr lang="it-IT" sz="2400" dirty="0" smtClean="0">
                <a:solidFill>
                  <a:srgbClr val="002060"/>
                </a:solidFill>
                <a:latin typeface="Times New Roman" pitchFamily="18" charset="0"/>
                <a:cs typeface="Times New Roman" pitchFamily="18" charset="0"/>
              </a:rPr>
              <a:t>. </a:t>
            </a:r>
          </a:p>
          <a:p>
            <a:pPr algn="just">
              <a:spcAft>
                <a:spcPts val="1000"/>
              </a:spcAft>
            </a:pPr>
            <a:r>
              <a:rPr lang="it-IT" sz="2400" dirty="0" smtClean="0">
                <a:solidFill>
                  <a:srgbClr val="002060"/>
                </a:solidFill>
                <a:latin typeface="Times New Roman" pitchFamily="18" charset="0"/>
                <a:cs typeface="Times New Roman" pitchFamily="18" charset="0"/>
              </a:rPr>
              <a:t>La mancata inibizione da parte del </a:t>
            </a:r>
            <a:r>
              <a:rPr lang="it-IT" sz="2400" dirty="0" smtClean="0">
                <a:solidFill>
                  <a:srgbClr val="FF0000"/>
                </a:solidFill>
                <a:latin typeface="Times New Roman" pitchFamily="18" charset="0"/>
                <a:cs typeface="Times New Roman" pitchFamily="18" charset="0"/>
              </a:rPr>
              <a:t>giro cingolato </a:t>
            </a:r>
            <a:r>
              <a:rPr lang="it-IT" sz="2400" dirty="0" smtClean="0">
                <a:solidFill>
                  <a:srgbClr val="002060"/>
                </a:solidFill>
                <a:latin typeface="Times New Roman" pitchFamily="18" charset="0"/>
                <a:cs typeface="Times New Roman" pitchFamily="18" charset="0"/>
              </a:rPr>
              <a:t>e della </a:t>
            </a:r>
            <a:r>
              <a:rPr lang="it-IT" sz="2400" dirty="0" smtClean="0">
                <a:solidFill>
                  <a:srgbClr val="FF0000"/>
                </a:solidFill>
                <a:latin typeface="Times New Roman" pitchFamily="18" charset="0"/>
                <a:cs typeface="Times New Roman" pitchFamily="18" charset="0"/>
              </a:rPr>
              <a:t>corteccia prefrontale</a:t>
            </a:r>
            <a:r>
              <a:rPr lang="it-IT" sz="2400" dirty="0" smtClean="0">
                <a:solidFill>
                  <a:srgbClr val="002060"/>
                </a:solidFill>
                <a:latin typeface="Times New Roman" pitchFamily="18" charset="0"/>
                <a:cs typeface="Times New Roman" pitchFamily="18" charset="0"/>
              </a:rPr>
              <a:t> sull’amigdala provoca l’iper-eccitabilità della stessa e di conseguenza la sintomatologia post-traumatica .</a:t>
            </a:r>
          </a:p>
          <a:p>
            <a:pPr algn="just">
              <a:spcAft>
                <a:spcPts val="1000"/>
              </a:spcAft>
            </a:pPr>
            <a:r>
              <a:rPr lang="it-IT" sz="2400" dirty="0" smtClean="0">
                <a:solidFill>
                  <a:srgbClr val="002060"/>
                </a:solidFill>
                <a:latin typeface="Times New Roman" pitchFamily="18" charset="0"/>
                <a:cs typeface="Times New Roman" pitchFamily="18" charset="0"/>
              </a:rPr>
              <a:t>Il maltrattamento nell’infanzia, anche a livelli modesti, altera la capacità del cervello di regolare il circuito della reazione alla minaccia.</a:t>
            </a:r>
          </a:p>
          <a:p>
            <a:pPr algn="just">
              <a:spcAft>
                <a:spcPts val="1000"/>
              </a:spcAft>
            </a:pPr>
            <a:r>
              <a:rPr lang="it-IT" sz="2400" dirty="0" smtClean="0">
                <a:solidFill>
                  <a:srgbClr val="002060"/>
                </a:solidFill>
                <a:latin typeface="Times New Roman" pitchFamily="18" charset="0"/>
                <a:cs typeface="Times New Roman" pitchFamily="18" charset="0"/>
              </a:rPr>
              <a:t> Negli stati caratterizzati da sintomi intrusivi è in atto una </a:t>
            </a:r>
            <a:r>
              <a:rPr lang="it-IT" sz="2400" dirty="0" smtClean="0">
                <a:solidFill>
                  <a:srgbClr val="FF0000"/>
                </a:solidFill>
                <a:latin typeface="Times New Roman" pitchFamily="18" charset="0"/>
                <a:cs typeface="Times New Roman" pitchFamily="18" charset="0"/>
              </a:rPr>
              <a:t>ipomodulazione</a:t>
            </a:r>
            <a:r>
              <a:rPr lang="it-IT" sz="2400" dirty="0" smtClean="0">
                <a:solidFill>
                  <a:srgbClr val="002060"/>
                </a:solidFill>
                <a:latin typeface="Times New Roman" pitchFamily="18" charset="0"/>
                <a:cs typeface="Times New Roman" pitchFamily="18" charset="0"/>
              </a:rPr>
              <a:t> degli stati emotivi (corteccia prefrontale ‘lavora’ poco).</a:t>
            </a:r>
          </a:p>
          <a:p>
            <a:pPr algn="just">
              <a:spcAft>
                <a:spcPts val="1000"/>
              </a:spcAft>
            </a:pPr>
            <a:r>
              <a:rPr lang="it-IT" sz="2400" dirty="0" smtClean="0">
                <a:solidFill>
                  <a:srgbClr val="002060"/>
                </a:solidFill>
                <a:latin typeface="Times New Roman" pitchFamily="18" charset="0"/>
                <a:cs typeface="Times New Roman" pitchFamily="18" charset="0"/>
              </a:rPr>
              <a:t>Esiste tuttavia anche un’altra forma di disregolazione del circuito di cui sopra: quando è in atto una </a:t>
            </a:r>
            <a:r>
              <a:rPr lang="it-IT" sz="2400" dirty="0" err="1" smtClean="0">
                <a:solidFill>
                  <a:srgbClr val="FF0000"/>
                </a:solidFill>
                <a:latin typeface="Times New Roman" pitchFamily="18" charset="0"/>
                <a:cs typeface="Times New Roman" pitchFamily="18" charset="0"/>
              </a:rPr>
              <a:t>ipermodulazione</a:t>
            </a:r>
            <a:r>
              <a:rPr lang="it-IT" sz="2400" dirty="0" smtClean="0">
                <a:solidFill>
                  <a:srgbClr val="002060"/>
                </a:solidFill>
                <a:latin typeface="Times New Roman" pitchFamily="18" charset="0"/>
                <a:cs typeface="Times New Roman" pitchFamily="18" charset="0"/>
              </a:rPr>
              <a:t> (la   corteccia prefrontale ‘lavora’ troppo) si produce dissociazione.</a:t>
            </a:r>
            <a:endParaRPr lang="it-IT" dirty="0"/>
          </a:p>
        </p:txBody>
      </p:sp>
      <p:sp>
        <p:nvSpPr>
          <p:cNvPr id="3" name="Rectangle 2"/>
          <p:cNvSpPr txBox="1">
            <a:spLocks noChangeArrowheads="1"/>
          </p:cNvSpPr>
          <p:nvPr/>
        </p:nvSpPr>
        <p:spPr>
          <a:xfrm>
            <a:off x="900113" y="116632"/>
            <a:ext cx="7561262" cy="1081088"/>
          </a:xfrm>
          <a:prstGeom prst="rect">
            <a:avLst/>
          </a:prstGeom>
          <a:noFill/>
          <a:ln w="25400">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TRAUMA E CERVELLO</a:t>
            </a:r>
            <a:endParaRPr kumimoji="0" lang="it-IT" sz="4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900113" y="333375"/>
            <a:ext cx="7561262" cy="1081088"/>
          </a:xfrm>
          <a:noFill/>
          <a:ln w="25400">
            <a:solidFill>
              <a:srgbClr val="002060"/>
            </a:solidFill>
          </a:ln>
        </p:spPr>
        <p:txBody>
          <a:bodyPr/>
          <a:lstStyle/>
          <a:p>
            <a:r>
              <a:rPr lang="it-IT" sz="4800" b="1" dirty="0">
                <a:solidFill>
                  <a:srgbClr val="002060"/>
                </a:solidFill>
                <a:latin typeface="Times New Roman" pitchFamily="18" charset="0"/>
                <a:cs typeface="Times New Roman" pitchFamily="18" charset="0"/>
              </a:rPr>
              <a:t>TRAUMA E CERVELLO</a:t>
            </a:r>
          </a:p>
        </p:txBody>
      </p:sp>
      <p:sp>
        <p:nvSpPr>
          <p:cNvPr id="126979" name="Rectangle 3"/>
          <p:cNvSpPr>
            <a:spLocks noChangeArrowheads="1"/>
          </p:cNvSpPr>
          <p:nvPr/>
        </p:nvSpPr>
        <p:spPr bwMode="auto">
          <a:xfrm>
            <a:off x="6372225" y="6451600"/>
            <a:ext cx="2987675" cy="406400"/>
          </a:xfrm>
          <a:prstGeom prst="rect">
            <a:avLst/>
          </a:prstGeom>
          <a:noFill/>
          <a:ln w="9525">
            <a:noFill/>
            <a:miter lim="800000"/>
            <a:headEnd/>
            <a:tailEnd/>
          </a:ln>
          <a:effectLst/>
        </p:spPr>
        <p:txBody>
          <a:bodyPr/>
          <a:lstStyle/>
          <a:p>
            <a:pPr algn="ctr">
              <a:spcBef>
                <a:spcPct val="20000"/>
              </a:spcBef>
            </a:pPr>
            <a:r>
              <a:rPr lang="en-GB" b="1" dirty="0">
                <a:solidFill>
                  <a:schemeClr val="bg1"/>
                </a:solidFill>
                <a:latin typeface="Times New Roman" pitchFamily="18" charset="0"/>
                <a:cs typeface="Times New Roman" pitchFamily="18" charset="0"/>
              </a:rPr>
              <a:t> Malacrea M., 2005</a:t>
            </a:r>
            <a:endParaRPr lang="it-IT" sz="3200" dirty="0"/>
          </a:p>
        </p:txBody>
      </p:sp>
      <p:sp>
        <p:nvSpPr>
          <p:cNvPr id="126995" name="Rectangle 19"/>
          <p:cNvSpPr>
            <a:spLocks noChangeArrowheads="1"/>
          </p:cNvSpPr>
          <p:nvPr/>
        </p:nvSpPr>
        <p:spPr bwMode="auto">
          <a:xfrm>
            <a:off x="2195513" y="2636838"/>
            <a:ext cx="5113337"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DEFORMAZIONE PERMANENTE</a:t>
            </a:r>
          </a:p>
        </p:txBody>
      </p:sp>
      <p:sp>
        <p:nvSpPr>
          <p:cNvPr id="126996" name="Rectangle 20"/>
          <p:cNvSpPr>
            <a:spLocks noChangeArrowheads="1"/>
          </p:cNvSpPr>
          <p:nvPr/>
        </p:nvSpPr>
        <p:spPr bwMode="auto">
          <a:xfrm>
            <a:off x="755576" y="1700808"/>
            <a:ext cx="7848600" cy="622300"/>
          </a:xfrm>
          <a:prstGeom prst="rect">
            <a:avLst/>
          </a:prstGeom>
          <a:noFill/>
          <a:ln w="9525">
            <a:noFill/>
            <a:miter lim="800000"/>
            <a:headEnd/>
            <a:tailEnd/>
          </a:ln>
          <a:effectLst/>
        </p:spPr>
        <p:txBody>
          <a:bodyPr/>
          <a:lstStyle/>
          <a:p>
            <a:pPr algn="ctr">
              <a:spcBef>
                <a:spcPct val="20000"/>
              </a:spcBef>
            </a:pPr>
            <a:r>
              <a:rPr lang="it-IT" sz="2800" b="1" dirty="0">
                <a:solidFill>
                  <a:srgbClr val="FF0000"/>
                </a:solidFill>
                <a:effectLst>
                  <a:outerShdw blurRad="38100" dist="38100" dir="2700000" algn="tl">
                    <a:srgbClr val="000000"/>
                  </a:outerShdw>
                </a:effectLst>
                <a:latin typeface="Times New Roman" pitchFamily="18" charset="0"/>
                <a:cs typeface="Times New Roman" pitchFamily="18" charset="0"/>
              </a:rPr>
              <a:t>IL SISTEMA SOGLIA / SPEGNIMENTO / RIATTIVABILITA’</a:t>
            </a:r>
          </a:p>
        </p:txBody>
      </p:sp>
      <p:sp>
        <p:nvSpPr>
          <p:cNvPr id="126997" name="Rectangle 21"/>
          <p:cNvSpPr>
            <a:spLocks noChangeArrowheads="1"/>
          </p:cNvSpPr>
          <p:nvPr/>
        </p:nvSpPr>
        <p:spPr bwMode="auto">
          <a:xfrm>
            <a:off x="900113" y="3716338"/>
            <a:ext cx="7343775" cy="622300"/>
          </a:xfrm>
          <a:prstGeom prst="rect">
            <a:avLst/>
          </a:prstGeom>
          <a:noFill/>
          <a:ln w="9525">
            <a:noFill/>
            <a:miter lim="800000"/>
            <a:headEnd/>
            <a:tailEnd/>
          </a:ln>
          <a:effectLst/>
        </p:spPr>
        <p:txBody>
          <a:bodyPr/>
          <a:lstStyle/>
          <a:p>
            <a:pPr algn="ctr">
              <a:spcBef>
                <a:spcPct val="20000"/>
              </a:spcBef>
            </a:pPr>
            <a:r>
              <a:rPr lang="it-IT" sz="2800" b="1" dirty="0">
                <a:solidFill>
                  <a:srgbClr val="FF0000"/>
                </a:solidFill>
                <a:effectLst>
                  <a:outerShdw blurRad="38100" dist="38100" dir="2700000" algn="tl">
                    <a:srgbClr val="000000"/>
                  </a:outerShdw>
                </a:effectLst>
                <a:latin typeface="Times New Roman" pitchFamily="18" charset="0"/>
                <a:cs typeface="Times New Roman" pitchFamily="18" charset="0"/>
              </a:rPr>
              <a:t>ATTIVAZIONE / DISATTIVAZIONE </a:t>
            </a:r>
            <a:r>
              <a:rPr lang="it-IT" sz="2800" b="1" dirty="0" err="1">
                <a:solidFill>
                  <a:srgbClr val="FF0000"/>
                </a:solidFill>
                <a:effectLst>
                  <a:outerShdw blurRad="38100" dist="38100" dir="2700000" algn="tl">
                    <a:srgbClr val="000000"/>
                  </a:outerShdw>
                </a:effectLst>
                <a:latin typeface="Times New Roman" pitchFamily="18" charset="0"/>
                <a:cs typeface="Times New Roman" pitchFamily="18" charset="0"/>
              </a:rPr>
              <a:t>DI</a:t>
            </a:r>
            <a:r>
              <a:rPr lang="it-IT" sz="2800" b="1" dirty="0">
                <a:solidFill>
                  <a:srgbClr val="FF0000"/>
                </a:solidFill>
                <a:effectLst>
                  <a:outerShdw blurRad="38100" dist="38100" dir="2700000" algn="tl">
                    <a:srgbClr val="000000"/>
                  </a:outerShdw>
                </a:effectLst>
                <a:latin typeface="Times New Roman" pitchFamily="18" charset="0"/>
                <a:cs typeface="Times New Roman" pitchFamily="18" charset="0"/>
              </a:rPr>
              <a:t> AREE CEREBRALI</a:t>
            </a:r>
          </a:p>
        </p:txBody>
      </p:sp>
      <p:sp>
        <p:nvSpPr>
          <p:cNvPr id="126998" name="Rectangle 22"/>
          <p:cNvSpPr>
            <a:spLocks noChangeArrowheads="1"/>
          </p:cNvSpPr>
          <p:nvPr/>
        </p:nvSpPr>
        <p:spPr bwMode="auto">
          <a:xfrm>
            <a:off x="1979613" y="4724400"/>
            <a:ext cx="5472112"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LOBO FRONTALE DESTRO-SINISTRO</a:t>
            </a:r>
          </a:p>
        </p:txBody>
      </p:sp>
      <p:sp>
        <p:nvSpPr>
          <p:cNvPr id="126999" name="Rectangle 23"/>
          <p:cNvSpPr>
            <a:spLocks noChangeArrowheads="1"/>
          </p:cNvSpPr>
          <p:nvPr/>
        </p:nvSpPr>
        <p:spPr bwMode="auto">
          <a:xfrm>
            <a:off x="1835150" y="5157788"/>
            <a:ext cx="5761038"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AMIGDALA</a:t>
            </a:r>
          </a:p>
        </p:txBody>
      </p:sp>
      <p:sp>
        <p:nvSpPr>
          <p:cNvPr id="127002" name="Rectangle 26"/>
          <p:cNvSpPr>
            <a:spLocks noChangeArrowheads="1"/>
          </p:cNvSpPr>
          <p:nvPr/>
        </p:nvSpPr>
        <p:spPr bwMode="auto">
          <a:xfrm>
            <a:off x="2124075" y="3068638"/>
            <a:ext cx="5113338"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IMPREDICIBILITA’</a:t>
            </a:r>
          </a:p>
        </p:txBody>
      </p:sp>
      <p:sp>
        <p:nvSpPr>
          <p:cNvPr id="127003" name="Rectangle 27"/>
          <p:cNvSpPr>
            <a:spLocks noChangeArrowheads="1"/>
          </p:cNvSpPr>
          <p:nvPr/>
        </p:nvSpPr>
        <p:spPr bwMode="auto">
          <a:xfrm>
            <a:off x="2268538" y="5589588"/>
            <a:ext cx="5113337"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IPPOCAMPO</a:t>
            </a:r>
          </a:p>
        </p:txBody>
      </p:sp>
      <p:sp>
        <p:nvSpPr>
          <p:cNvPr id="11"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1000" fill="hold"/>
                                        <p:tgtEl>
                                          <p:spTgt spid="1269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69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6979">
                                            <p:txEl>
                                              <p:pRg st="0" end="0"/>
                                            </p:txEl>
                                          </p:spTgt>
                                        </p:tgtEl>
                                      </p:cBhvr>
                                    </p:animEffect>
                                  </p:childTnLst>
                                </p:cTn>
                              </p:par>
                              <p:par>
                                <p:cTn id="10" presetID="39" presetClass="entr" presetSubtype="0" accel="100000" fill="hold" grpId="0" nodeType="withEffect">
                                  <p:stCondLst>
                                    <p:cond delay="0"/>
                                  </p:stCondLst>
                                  <p:childTnLst>
                                    <p:set>
                                      <p:cBhvr>
                                        <p:cTn id="11" dur="1" fill="hold">
                                          <p:stCondLst>
                                            <p:cond delay="0"/>
                                          </p:stCondLst>
                                        </p:cTn>
                                        <p:tgtEl>
                                          <p:spTgt spid="126996"/>
                                        </p:tgtEl>
                                        <p:attrNameLst>
                                          <p:attrName>style.visibility</p:attrName>
                                        </p:attrNameLst>
                                      </p:cBhvr>
                                      <p:to>
                                        <p:strVal val="visible"/>
                                      </p:to>
                                    </p:set>
                                    <p:anim calcmode="lin" valueType="num">
                                      <p:cBhvr>
                                        <p:cTn id="12" dur="500" fill="hold"/>
                                        <p:tgtEl>
                                          <p:spTgt spid="12699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699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699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699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6" fill="hold" grpId="0" nodeType="afterEffect">
                                  <p:stCondLst>
                                    <p:cond delay="0"/>
                                  </p:stCondLst>
                                  <p:childTnLst>
                                    <p:set>
                                      <p:cBhvr>
                                        <p:cTn id="18" dur="1" fill="hold">
                                          <p:stCondLst>
                                            <p:cond delay="0"/>
                                          </p:stCondLst>
                                        </p:cTn>
                                        <p:tgtEl>
                                          <p:spTgt spid="126995"/>
                                        </p:tgtEl>
                                        <p:attrNameLst>
                                          <p:attrName>style.visibility</p:attrName>
                                        </p:attrNameLst>
                                      </p:cBhvr>
                                      <p:to>
                                        <p:strVal val="visible"/>
                                      </p:to>
                                    </p:set>
                                    <p:animEffect transition="in" filter="barn(inHorizontal)">
                                      <p:cBhvr>
                                        <p:cTn id="19" dur="500"/>
                                        <p:tgtEl>
                                          <p:spTgt spid="126995"/>
                                        </p:tgtEl>
                                      </p:cBhvr>
                                    </p:animEffect>
                                  </p:childTnLst>
                                </p:cTn>
                              </p:par>
                            </p:childTnLst>
                          </p:cTn>
                        </p:par>
                        <p:par>
                          <p:cTn id="20" fill="hold">
                            <p:stCondLst>
                              <p:cond delay="1500"/>
                            </p:stCondLst>
                            <p:childTnLst>
                              <p:par>
                                <p:cTn id="21" presetID="16" presetClass="entr" presetSubtype="26" fill="hold" grpId="0" nodeType="afterEffect">
                                  <p:stCondLst>
                                    <p:cond delay="0"/>
                                  </p:stCondLst>
                                  <p:childTnLst>
                                    <p:set>
                                      <p:cBhvr>
                                        <p:cTn id="22" dur="1" fill="hold">
                                          <p:stCondLst>
                                            <p:cond delay="0"/>
                                          </p:stCondLst>
                                        </p:cTn>
                                        <p:tgtEl>
                                          <p:spTgt spid="127002"/>
                                        </p:tgtEl>
                                        <p:attrNameLst>
                                          <p:attrName>style.visibility</p:attrName>
                                        </p:attrNameLst>
                                      </p:cBhvr>
                                      <p:to>
                                        <p:strVal val="visible"/>
                                      </p:to>
                                    </p:set>
                                    <p:animEffect transition="in" filter="barn(inHorizontal)">
                                      <p:cBhvr>
                                        <p:cTn id="23" dur="500"/>
                                        <p:tgtEl>
                                          <p:spTgt spid="127002"/>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126997"/>
                                        </p:tgtEl>
                                        <p:attrNameLst>
                                          <p:attrName>style.visibility</p:attrName>
                                        </p:attrNameLst>
                                      </p:cBhvr>
                                      <p:to>
                                        <p:strVal val="visible"/>
                                      </p:to>
                                    </p:set>
                                    <p:anim calcmode="lin" valueType="num">
                                      <p:cBhvr>
                                        <p:cTn id="28" dur="500" fill="hold"/>
                                        <p:tgtEl>
                                          <p:spTgt spid="126997"/>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26997"/>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26997"/>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26997"/>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126998"/>
                                        </p:tgtEl>
                                        <p:attrNameLst>
                                          <p:attrName>style.visibility</p:attrName>
                                        </p:attrNameLst>
                                      </p:cBhvr>
                                      <p:to>
                                        <p:strVal val="visible"/>
                                      </p:to>
                                    </p:set>
                                    <p:animEffect transition="in" filter="barn(inHorizontal)">
                                      <p:cBhvr>
                                        <p:cTn id="35" dur="500"/>
                                        <p:tgtEl>
                                          <p:spTgt spid="126998"/>
                                        </p:tgtEl>
                                      </p:cBhvr>
                                    </p:animEffect>
                                  </p:childTnLst>
                                </p:cTn>
                              </p:par>
                            </p:childTnLst>
                          </p:cTn>
                        </p:par>
                        <p:par>
                          <p:cTn id="36" fill="hold">
                            <p:stCondLst>
                              <p:cond delay="1000"/>
                            </p:stCondLst>
                            <p:childTnLst>
                              <p:par>
                                <p:cTn id="37" presetID="16" presetClass="entr" presetSubtype="26" fill="hold" grpId="0" nodeType="afterEffect">
                                  <p:stCondLst>
                                    <p:cond delay="0"/>
                                  </p:stCondLst>
                                  <p:childTnLst>
                                    <p:set>
                                      <p:cBhvr>
                                        <p:cTn id="38" dur="1" fill="hold">
                                          <p:stCondLst>
                                            <p:cond delay="0"/>
                                          </p:stCondLst>
                                        </p:cTn>
                                        <p:tgtEl>
                                          <p:spTgt spid="126999"/>
                                        </p:tgtEl>
                                        <p:attrNameLst>
                                          <p:attrName>style.visibility</p:attrName>
                                        </p:attrNameLst>
                                      </p:cBhvr>
                                      <p:to>
                                        <p:strVal val="visible"/>
                                      </p:to>
                                    </p:set>
                                    <p:animEffect transition="in" filter="barn(inHorizontal)">
                                      <p:cBhvr>
                                        <p:cTn id="39" dur="500"/>
                                        <p:tgtEl>
                                          <p:spTgt spid="126999"/>
                                        </p:tgtEl>
                                      </p:cBhvr>
                                    </p:animEffect>
                                  </p:childTnLst>
                                </p:cTn>
                              </p:par>
                            </p:childTnLst>
                          </p:cTn>
                        </p:par>
                        <p:par>
                          <p:cTn id="40" fill="hold">
                            <p:stCondLst>
                              <p:cond delay="1500"/>
                            </p:stCondLst>
                            <p:childTnLst>
                              <p:par>
                                <p:cTn id="41" presetID="16" presetClass="entr" presetSubtype="26" fill="hold" grpId="0" nodeType="afterEffect">
                                  <p:stCondLst>
                                    <p:cond delay="0"/>
                                  </p:stCondLst>
                                  <p:childTnLst>
                                    <p:set>
                                      <p:cBhvr>
                                        <p:cTn id="42" dur="1" fill="hold">
                                          <p:stCondLst>
                                            <p:cond delay="0"/>
                                          </p:stCondLst>
                                        </p:cTn>
                                        <p:tgtEl>
                                          <p:spTgt spid="127003"/>
                                        </p:tgtEl>
                                        <p:attrNameLst>
                                          <p:attrName>style.visibility</p:attrName>
                                        </p:attrNameLst>
                                      </p:cBhvr>
                                      <p:to>
                                        <p:strVal val="visible"/>
                                      </p:to>
                                    </p:set>
                                    <p:animEffect transition="in" filter="barn(inHorizontal)">
                                      <p:cBhvr>
                                        <p:cTn id="43" dur="500"/>
                                        <p:tgtEl>
                                          <p:spTgt spid="127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126995" grpId="0"/>
      <p:bldP spid="126996" grpId="0"/>
      <p:bldP spid="126997" grpId="0"/>
      <p:bldP spid="126998" grpId="0"/>
      <p:bldP spid="126999" grpId="0"/>
      <p:bldP spid="127002" grpId="0"/>
      <p:bldP spid="12700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5784" y="2636912"/>
            <a:ext cx="8554906" cy="2002023"/>
          </a:xfrm>
          <a:prstGeom prst="rect">
            <a:avLst/>
          </a:prstGeom>
          <a:noFill/>
        </p:spPr>
        <p:txBody>
          <a:bodyPr wrap="none" rtlCol="0">
            <a:spAutoFit/>
          </a:bodyPr>
          <a:lstStyle/>
          <a:p>
            <a:pPr algn="ctr">
              <a:lnSpc>
                <a:spcPct val="150000"/>
              </a:lnSpc>
            </a:pPr>
            <a:r>
              <a:rPr lang="it-IT" sz="4400" b="1" i="1" dirty="0" smtClean="0">
                <a:solidFill>
                  <a:srgbClr val="002060"/>
                </a:solidFill>
                <a:latin typeface="Times New Roman" pitchFamily="18" charset="0"/>
                <a:cs typeface="Times New Roman" pitchFamily="18" charset="0"/>
              </a:rPr>
              <a:t>I MEDIATORI CHIMICI </a:t>
            </a:r>
          </a:p>
          <a:p>
            <a:pPr algn="ctr">
              <a:lnSpc>
                <a:spcPct val="150000"/>
              </a:lnSpc>
            </a:pPr>
            <a:r>
              <a:rPr lang="it-IT" sz="4400" b="1" i="1" dirty="0" smtClean="0">
                <a:solidFill>
                  <a:srgbClr val="002060"/>
                </a:solidFill>
                <a:latin typeface="Times New Roman" pitchFamily="18" charset="0"/>
                <a:cs typeface="Times New Roman" pitchFamily="18" charset="0"/>
              </a:rPr>
              <a:t>DELLA RISPOSTA ALLO STRESS</a:t>
            </a:r>
            <a:endParaRPr lang="it-IT" sz="4400" b="1" i="1" dirty="0">
              <a:solidFill>
                <a:srgbClr val="002060"/>
              </a:solidFill>
              <a:latin typeface="Times New Roman" pitchFamily="18" charset="0"/>
              <a:cs typeface="Times New Roman" pitchFamily="18" charset="0"/>
            </a:endParaRPr>
          </a:p>
        </p:txBody>
      </p:sp>
      <p:sp>
        <p:nvSpPr>
          <p:cNvPr id="3" name="Rectangle 2"/>
          <p:cNvSpPr txBox="1">
            <a:spLocks noChangeArrowheads="1"/>
          </p:cNvSpPr>
          <p:nvPr/>
        </p:nvSpPr>
        <p:spPr>
          <a:xfrm>
            <a:off x="900113" y="333375"/>
            <a:ext cx="7561262" cy="1081088"/>
          </a:xfrm>
          <a:prstGeom prst="rect">
            <a:avLst/>
          </a:prstGeom>
          <a:noFill/>
          <a:ln w="25400">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TRAUMA E CERVELLO</a:t>
            </a:r>
            <a:endParaRPr kumimoji="0" lang="it-IT" sz="4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531813" y="1700213"/>
            <a:ext cx="8053387" cy="3365500"/>
          </a:xfrm>
          <a:prstGeom prst="rect">
            <a:avLst/>
          </a:prstGeom>
          <a:noFill/>
          <a:ln w="9525">
            <a:noFill/>
            <a:miter lim="800000"/>
            <a:headEnd/>
            <a:tailEnd/>
          </a:ln>
        </p:spPr>
        <p:txBody>
          <a:bodyPr wrap="none">
            <a:spAutoFit/>
          </a:bodyPr>
          <a:lstStyle/>
          <a:p>
            <a:pPr algn="ctr"/>
            <a:r>
              <a:rPr lang="it-IT" sz="5400">
                <a:solidFill>
                  <a:srgbClr val="002060"/>
                </a:solidFill>
                <a:latin typeface="Elephant" pitchFamily="18" charset="0"/>
              </a:rPr>
              <a:t>CORTISOLO </a:t>
            </a:r>
          </a:p>
          <a:p>
            <a:pPr algn="ctr"/>
            <a:endParaRPr lang="it-IT" sz="5400">
              <a:solidFill>
                <a:srgbClr val="002060"/>
              </a:solidFill>
              <a:latin typeface="Elephant" pitchFamily="18" charset="0"/>
            </a:endParaRPr>
          </a:p>
          <a:p>
            <a:pPr algn="ctr">
              <a:lnSpc>
                <a:spcPct val="150000"/>
              </a:lnSpc>
            </a:pPr>
            <a:r>
              <a:rPr lang="it-IT" sz="2400">
                <a:solidFill>
                  <a:srgbClr val="002060"/>
                </a:solidFill>
                <a:latin typeface="Elephant" pitchFamily="18" charset="0"/>
              </a:rPr>
              <a:t>COME INDICATORE </a:t>
            </a:r>
          </a:p>
          <a:p>
            <a:pPr algn="ctr">
              <a:lnSpc>
                <a:spcPct val="150000"/>
              </a:lnSpc>
            </a:pPr>
            <a:r>
              <a:rPr lang="it-IT" sz="2400">
                <a:solidFill>
                  <a:srgbClr val="002060"/>
                </a:solidFill>
                <a:latin typeface="Elephant" pitchFamily="18" charset="0"/>
              </a:rPr>
              <a:t>DI RISPOSTA DISREGOLATA ALLO STRESS </a:t>
            </a:r>
          </a:p>
          <a:p>
            <a:pPr algn="ctr">
              <a:lnSpc>
                <a:spcPct val="150000"/>
              </a:lnSpc>
            </a:pPr>
            <a:r>
              <a:rPr lang="it-IT" sz="2400">
                <a:solidFill>
                  <a:srgbClr val="002060"/>
                </a:solidFill>
                <a:latin typeface="Elephant" pitchFamily="18" charset="0"/>
              </a:rPr>
              <a:t>E TRASMISSIONE TRA LE GENERAZIONI</a:t>
            </a:r>
          </a:p>
        </p:txBody>
      </p:sp>
      <p:sp>
        <p:nvSpPr>
          <p:cNvPr id="4"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395288" y="404813"/>
            <a:ext cx="8353425" cy="5908675"/>
          </a:xfrm>
          <a:prstGeom prst="rect">
            <a:avLst/>
          </a:prstGeom>
          <a:noFill/>
          <a:ln w="9525">
            <a:noFill/>
            <a:miter lim="800000"/>
            <a:headEnd/>
            <a:tailEnd/>
          </a:ln>
        </p:spPr>
        <p:txBody>
          <a:bodyPr>
            <a:spAutoFit/>
          </a:bodyPr>
          <a:lstStyle/>
          <a:p>
            <a:pPr>
              <a:lnSpc>
                <a:spcPct val="150000"/>
              </a:lnSpc>
            </a:pPr>
            <a:r>
              <a:rPr lang="it-IT">
                <a:solidFill>
                  <a:srgbClr val="002060"/>
                </a:solidFill>
                <a:latin typeface="Elephant" pitchFamily="18" charset="0"/>
              </a:rPr>
              <a:t>Dagli studi sulla </a:t>
            </a:r>
            <a:r>
              <a:rPr lang="it-IT" i="1">
                <a:solidFill>
                  <a:srgbClr val="002060"/>
                </a:solidFill>
                <a:latin typeface="Elephant" pitchFamily="18" charset="0"/>
              </a:rPr>
              <a:t>biologia della risposta al trauma</a:t>
            </a:r>
            <a:r>
              <a:rPr lang="it-IT">
                <a:solidFill>
                  <a:srgbClr val="002060"/>
                </a:solidFill>
                <a:latin typeface="Elephant" pitchFamily="18" charset="0"/>
              </a:rPr>
              <a:t>, sappiamo che allo stato di iperattivazione (reazione 'fight or flight') successiva all’esperienza traumatica, acuta o cronica, segue la messa in campo di sistemi compensatori. Uno dei due tipi di reazione di ‘spegnimento’ dell’iperattivazione è costituito dall’iperproduzione di </a:t>
            </a:r>
            <a:r>
              <a:rPr lang="it-IT" i="1">
                <a:solidFill>
                  <a:srgbClr val="002060"/>
                </a:solidFill>
                <a:latin typeface="Elephant" pitchFamily="18" charset="0"/>
              </a:rPr>
              <a:t>cortisolo (cortisone endogeno)</a:t>
            </a:r>
            <a:r>
              <a:rPr lang="it-IT">
                <a:solidFill>
                  <a:srgbClr val="002060"/>
                </a:solidFill>
                <a:latin typeface="Elephant" pitchFamily="18" charset="0"/>
              </a:rPr>
              <a:t>, riconosciuto come l’”ormone dello stress”, in quanto media il coping nelle situazioni traumatiche.</a:t>
            </a:r>
          </a:p>
          <a:p>
            <a:pPr>
              <a:lnSpc>
                <a:spcPct val="150000"/>
              </a:lnSpc>
            </a:pPr>
            <a:endParaRPr lang="it-IT">
              <a:solidFill>
                <a:srgbClr val="002060"/>
              </a:solidFill>
              <a:latin typeface="Elephant" pitchFamily="18" charset="0"/>
            </a:endParaRPr>
          </a:p>
          <a:p>
            <a:pPr>
              <a:lnSpc>
                <a:spcPct val="150000"/>
              </a:lnSpc>
            </a:pPr>
            <a:r>
              <a:rPr lang="it-IT">
                <a:solidFill>
                  <a:srgbClr val="002060"/>
                </a:solidFill>
                <a:latin typeface="Elephant" pitchFamily="18" charset="0"/>
              </a:rPr>
              <a:t>Esso agisce deprimendo la reazione allo stress, provocando adattamento allo stesso. Nei casi in cui la situazione è dominabile tale reazione è temporanea fino alla risoluzione dell’esperienza traumatica; ma nei casi cronici, in cui la fonte del disagio è forte e incontrollabile avviene una pericolosa disregolazione della produzione di cortisolo e l’adattamento è solo apparente.</a:t>
            </a:r>
            <a:r>
              <a:rPr lang="it-IT">
                <a:latin typeface="Verdana"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1"/>
          <p:cNvSpPr txBox="1">
            <a:spLocks noChangeArrowheads="1"/>
          </p:cNvSpPr>
          <p:nvPr/>
        </p:nvSpPr>
        <p:spPr bwMode="auto">
          <a:xfrm>
            <a:off x="323850" y="476250"/>
            <a:ext cx="8496300" cy="5494338"/>
          </a:xfrm>
          <a:prstGeom prst="rect">
            <a:avLst/>
          </a:prstGeom>
          <a:noFill/>
          <a:ln w="9525">
            <a:noFill/>
            <a:miter lim="800000"/>
            <a:headEnd/>
            <a:tailEnd/>
          </a:ln>
        </p:spPr>
        <p:txBody>
          <a:bodyPr>
            <a:spAutoFit/>
          </a:bodyPr>
          <a:lstStyle/>
          <a:p>
            <a:pPr>
              <a:lnSpc>
                <a:spcPct val="150000"/>
              </a:lnSpc>
            </a:pPr>
            <a:r>
              <a:rPr lang="it-IT">
                <a:solidFill>
                  <a:srgbClr val="002060"/>
                </a:solidFill>
                <a:latin typeface="Elephant" pitchFamily="18" charset="0"/>
              </a:rPr>
              <a:t>La relazione tra cortisolo e stress, studiata da oltre 50 anni, è tutt’altro che semplice. </a:t>
            </a:r>
          </a:p>
          <a:p>
            <a:pPr>
              <a:lnSpc>
                <a:spcPct val="150000"/>
              </a:lnSpc>
            </a:pPr>
            <a:endParaRPr lang="it-IT">
              <a:solidFill>
                <a:srgbClr val="002060"/>
              </a:solidFill>
              <a:latin typeface="Elephant" pitchFamily="18" charset="0"/>
            </a:endParaRPr>
          </a:p>
          <a:p>
            <a:pPr>
              <a:lnSpc>
                <a:spcPct val="150000"/>
              </a:lnSpc>
            </a:pPr>
            <a:r>
              <a:rPr lang="it-IT">
                <a:solidFill>
                  <a:srgbClr val="002060"/>
                </a:solidFill>
                <a:latin typeface="Elephant" pitchFamily="18" charset="0"/>
              </a:rPr>
              <a:t>E’ certamente più nota la reazione di </a:t>
            </a:r>
            <a:r>
              <a:rPr lang="it-IT" i="1">
                <a:solidFill>
                  <a:srgbClr val="002060"/>
                </a:solidFill>
                <a:latin typeface="Elephant" pitchFamily="18" charset="0"/>
              </a:rPr>
              <a:t>innalzamento del cortisolo</a:t>
            </a:r>
            <a:r>
              <a:rPr lang="it-IT">
                <a:solidFill>
                  <a:srgbClr val="002060"/>
                </a:solidFill>
                <a:latin typeface="Elephant" pitchFamily="18" charset="0"/>
              </a:rPr>
              <a:t> a fronte di stress acuti in soggetti normali, e di sopraelevazione costante dei valori di base in soggetti che hanno patito esperienze traumatiche croniche, come ad esempio nei bambini sottoposti a gravi esperienze di deprivazione. E’ noto che l'eccesso di cortisolo è tossico per i neuroni, provoca danni a vari livelli cerebrali, sia diminuendo globalmente il volume del cervello sia rendendo inefficienti particolari aree come l'ippocampo, sede in cui vengono integrati i differenti aspetti della memoria.</a:t>
            </a:r>
          </a:p>
          <a:p>
            <a:pPr>
              <a:lnSpc>
                <a:spcPct val="150000"/>
              </a:lnSpc>
            </a:pPr>
            <a:endParaRPr lang="it-IT">
              <a:latin typeface="Elephant"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395288" y="620713"/>
            <a:ext cx="8424862" cy="4108450"/>
          </a:xfrm>
          <a:prstGeom prst="rect">
            <a:avLst/>
          </a:prstGeom>
          <a:noFill/>
          <a:ln w="9525">
            <a:noFill/>
            <a:miter lim="800000"/>
            <a:headEnd/>
            <a:tailEnd/>
          </a:ln>
        </p:spPr>
        <p:txBody>
          <a:bodyPr>
            <a:spAutoFit/>
          </a:bodyPr>
          <a:lstStyle/>
          <a:p>
            <a:pPr>
              <a:lnSpc>
                <a:spcPct val="150000"/>
              </a:lnSpc>
            </a:pPr>
            <a:r>
              <a:rPr lang="it-IT">
                <a:solidFill>
                  <a:srgbClr val="002060"/>
                </a:solidFill>
                <a:latin typeface="Elephant" pitchFamily="18" charset="0"/>
              </a:rPr>
              <a:t>Inoltre questo stato è significativamente connesso a una aumentata vulnerabilità allo stress: paradossalmente, i soggetti iperadattati non hanno consolidato i propri sistemi omeostatici di fronte alle difficoltà della vita, ma sono sempre sull’orlo della sopraffazione degli stessi. </a:t>
            </a:r>
          </a:p>
          <a:p>
            <a:pPr>
              <a:lnSpc>
                <a:spcPct val="150000"/>
              </a:lnSpc>
            </a:pPr>
            <a:endParaRPr lang="it-IT">
              <a:solidFill>
                <a:srgbClr val="002060"/>
              </a:solidFill>
              <a:latin typeface="Elephant" pitchFamily="18" charset="0"/>
            </a:endParaRPr>
          </a:p>
          <a:p>
            <a:pPr>
              <a:lnSpc>
                <a:spcPct val="150000"/>
              </a:lnSpc>
            </a:pPr>
            <a:r>
              <a:rPr lang="it-IT">
                <a:solidFill>
                  <a:srgbClr val="002060"/>
                </a:solidFill>
                <a:latin typeface="Elephant" pitchFamily="18" charset="0"/>
              </a:rPr>
              <a:t>In questi soggetti già sensibilizzati da precedenti esperienze traumatiche anche piccoli fattori aggiuntivi di stress possono  travolgere la capacità di affrontarlo e indurre reazioni di ‘spegnimento’ massive, con soppressione anomala della secrezione del cortisolo. </a:t>
            </a:r>
          </a:p>
          <a:p>
            <a:endParaRPr lang="it-IT">
              <a:latin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468313" y="908050"/>
            <a:ext cx="8351837" cy="5356225"/>
          </a:xfrm>
          <a:prstGeom prst="rect">
            <a:avLst/>
          </a:prstGeom>
          <a:noFill/>
          <a:ln w="9525">
            <a:noFill/>
            <a:miter lim="800000"/>
            <a:headEnd/>
            <a:tailEnd/>
          </a:ln>
        </p:spPr>
        <p:txBody>
          <a:bodyPr>
            <a:spAutoFit/>
          </a:bodyPr>
          <a:lstStyle/>
          <a:p>
            <a:pPr>
              <a:lnSpc>
                <a:spcPct val="150000"/>
              </a:lnSpc>
            </a:pPr>
            <a:r>
              <a:rPr lang="it-IT">
                <a:solidFill>
                  <a:srgbClr val="002060"/>
                </a:solidFill>
                <a:latin typeface="Elephant" pitchFamily="18" charset="0"/>
              </a:rPr>
              <a:t>A quel punto accade il viraggio all’altro sistema di ‘spegnimento’ dell’attivazione post traumatica, mediato dal disimpegno dalla realtà attraverso difese di tipo dissociativo. In questo caso, al </a:t>
            </a:r>
            <a:r>
              <a:rPr lang="it-IT" i="1">
                <a:solidFill>
                  <a:srgbClr val="002060"/>
                </a:solidFill>
                <a:latin typeface="Elephant" pitchFamily="18" charset="0"/>
              </a:rPr>
              <a:t>basso livello di cortisolo</a:t>
            </a:r>
            <a:r>
              <a:rPr lang="it-IT">
                <a:solidFill>
                  <a:srgbClr val="002060"/>
                </a:solidFill>
                <a:latin typeface="Elephant" pitchFamily="18" charset="0"/>
              </a:rPr>
              <a:t> </a:t>
            </a:r>
            <a:r>
              <a:rPr lang="it-IT" i="1">
                <a:solidFill>
                  <a:srgbClr val="002060"/>
                </a:solidFill>
                <a:latin typeface="Elephant" pitchFamily="18" charset="0"/>
              </a:rPr>
              <a:t>basale</a:t>
            </a:r>
            <a:r>
              <a:rPr lang="it-IT">
                <a:solidFill>
                  <a:srgbClr val="002060"/>
                </a:solidFill>
                <a:latin typeface="Elephant" pitchFamily="18" charset="0"/>
              </a:rPr>
              <a:t> corrisponde spesso un atteggiamento ritirato e distante.</a:t>
            </a:r>
          </a:p>
          <a:p>
            <a:pPr>
              <a:lnSpc>
                <a:spcPct val="150000"/>
              </a:lnSpc>
            </a:pPr>
            <a:endParaRPr lang="it-IT">
              <a:solidFill>
                <a:srgbClr val="002060"/>
              </a:solidFill>
              <a:latin typeface="Elephant" pitchFamily="18" charset="0"/>
            </a:endParaRPr>
          </a:p>
          <a:p>
            <a:pPr>
              <a:lnSpc>
                <a:spcPct val="150000"/>
              </a:lnSpc>
            </a:pPr>
            <a:r>
              <a:rPr lang="it-IT">
                <a:solidFill>
                  <a:srgbClr val="002060"/>
                </a:solidFill>
                <a:latin typeface="Elephant" pitchFamily="18" charset="0"/>
              </a:rPr>
              <a:t>Ma anche le esplosioni di aggressività si accompagnano alla stessa soppressione:  ciò accade ad esempio in molte situazioni che possono simulare il disturbo da deficit attentivo (ADHD), ma anche nei casi in cui sembra persa la competenza sociale, l’intelligenza emotiva e la capacità di sintonizzazione con l’ambiente relazionale, e il soggetto agisce aggressivamente in modo antisociale e oppositivo. In ambedue le manifestazioni, il costo emotivo per il soggetto è molto elevato.</a:t>
            </a:r>
          </a:p>
          <a:p>
            <a:endParaRPr lang="it-IT">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908720"/>
            <a:ext cx="8352927" cy="5262979"/>
          </a:xfrm>
          <a:prstGeom prst="rect">
            <a:avLst/>
          </a:prstGeom>
          <a:noFill/>
        </p:spPr>
        <p:txBody>
          <a:bodyPr wrap="square" rtlCol="0">
            <a:spAutoFit/>
          </a:bodyPr>
          <a:lstStyle/>
          <a:p>
            <a:pPr>
              <a:lnSpc>
                <a:spcPct val="150000"/>
              </a:lnSpc>
            </a:pPr>
            <a:r>
              <a:rPr lang="it-IT" sz="3200" dirty="0">
                <a:solidFill>
                  <a:srgbClr val="002060"/>
                </a:solidFill>
                <a:latin typeface="Times New Roman" pitchFamily="18" charset="0"/>
                <a:cs typeface="Times New Roman" pitchFamily="18" charset="0"/>
              </a:rPr>
              <a:t>La rilevanza delle esperienze </a:t>
            </a:r>
            <a:r>
              <a:rPr lang="it-IT" sz="3200" dirty="0" smtClean="0">
                <a:solidFill>
                  <a:srgbClr val="002060"/>
                </a:solidFill>
                <a:latin typeface="Times New Roman" pitchFamily="18" charset="0"/>
                <a:cs typeface="Times New Roman" pitchFamily="18" charset="0"/>
              </a:rPr>
              <a:t>sfavorevoli infantili e delle loro conseguenze traumatiche</a:t>
            </a:r>
            <a:r>
              <a:rPr lang="it-IT" sz="3200" dirty="0">
                <a:solidFill>
                  <a:srgbClr val="002060"/>
                </a:solidFill>
                <a:latin typeface="Times New Roman" pitchFamily="18" charset="0"/>
                <a:cs typeface="Times New Roman" pitchFamily="18" charset="0"/>
              </a:rPr>
              <a:t>, acute e croniche (traumi dell’attaccamento</a:t>
            </a:r>
            <a:r>
              <a:rPr lang="it-IT" sz="3200" dirty="0" smtClean="0">
                <a:solidFill>
                  <a:srgbClr val="002060"/>
                </a:solidFill>
                <a:latin typeface="Times New Roman" pitchFamily="18" charset="0"/>
                <a:cs typeface="Times New Roman" pitchFamily="18" charset="0"/>
              </a:rPr>
              <a:t>),  </a:t>
            </a:r>
            <a:r>
              <a:rPr lang="it-IT" sz="3200" dirty="0">
                <a:solidFill>
                  <a:srgbClr val="002060"/>
                </a:solidFill>
                <a:latin typeface="Times New Roman" pitchFamily="18" charset="0"/>
                <a:cs typeface="Times New Roman" pitchFamily="18" charset="0"/>
              </a:rPr>
              <a:t>è ormai riconosciuta a tutti i livelli nella comunità scientifica, senza ancora avere fino in fondo fatto lievitare la massa degli interventi delle professioni di </a:t>
            </a:r>
            <a:r>
              <a:rPr lang="it-IT" sz="3200" dirty="0" smtClean="0">
                <a:solidFill>
                  <a:srgbClr val="002060"/>
                </a:solidFill>
                <a:latin typeface="Times New Roman" pitchFamily="18" charset="0"/>
                <a:cs typeface="Times New Roman" pitchFamily="18" charset="0"/>
              </a:rPr>
              <a:t>aiuto.</a:t>
            </a:r>
            <a:endParaRPr lang="it-IT" sz="3200" dirty="0">
              <a:solidFill>
                <a:srgbClr val="002060"/>
              </a:solidFill>
              <a:latin typeface="Times New Roman" pitchFamily="18" charset="0"/>
              <a:cs typeface="Times New Roman" pitchFamily="18" charset="0"/>
            </a:endParaRPr>
          </a:p>
        </p:txBody>
      </p:sp>
      <p:sp>
        <p:nvSpPr>
          <p:cNvPr id="5"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395288" y="333375"/>
            <a:ext cx="8424862" cy="6324600"/>
          </a:xfrm>
          <a:prstGeom prst="rect">
            <a:avLst/>
          </a:prstGeom>
          <a:noFill/>
          <a:ln w="9525">
            <a:noFill/>
            <a:miter lim="800000"/>
            <a:headEnd/>
            <a:tailEnd/>
          </a:ln>
        </p:spPr>
        <p:txBody>
          <a:bodyPr>
            <a:spAutoFit/>
          </a:bodyPr>
          <a:lstStyle/>
          <a:p>
            <a:pPr>
              <a:lnSpc>
                <a:spcPct val="150000"/>
              </a:lnSpc>
            </a:pPr>
            <a:r>
              <a:rPr lang="it-IT">
                <a:solidFill>
                  <a:srgbClr val="002060"/>
                </a:solidFill>
                <a:latin typeface="Elephant" pitchFamily="18" charset="0"/>
              </a:rPr>
              <a:t>Sono stati selezionati 54 articoli sulla base di una ricerca bibliografica centrata sul tema del cortisolo salivare come indicatore di stress nei bambini.</a:t>
            </a:r>
          </a:p>
          <a:p>
            <a:pPr>
              <a:lnSpc>
                <a:spcPct val="150000"/>
              </a:lnSpc>
            </a:pPr>
            <a:r>
              <a:rPr lang="it-IT">
                <a:solidFill>
                  <a:srgbClr val="002060"/>
                </a:solidFill>
                <a:latin typeface="Elephant" pitchFamily="18" charset="0"/>
              </a:rPr>
              <a:t> </a:t>
            </a:r>
          </a:p>
          <a:p>
            <a:pPr>
              <a:lnSpc>
                <a:spcPct val="150000"/>
              </a:lnSpc>
            </a:pPr>
            <a:r>
              <a:rPr lang="it-IT">
                <a:solidFill>
                  <a:srgbClr val="002060"/>
                </a:solidFill>
                <a:latin typeface="Elephant" pitchFamily="18" charset="0"/>
              </a:rPr>
              <a:t>Un gruppo di articoli riguarda l’influenza dello stress delle madri in </a:t>
            </a:r>
            <a:r>
              <a:rPr lang="it-IT" u="sng">
                <a:solidFill>
                  <a:srgbClr val="002060"/>
                </a:solidFill>
                <a:latin typeface="Elephant" pitchFamily="18" charset="0"/>
              </a:rPr>
              <a:t>gravidanza </a:t>
            </a:r>
            <a:r>
              <a:rPr lang="it-IT">
                <a:solidFill>
                  <a:srgbClr val="002060"/>
                </a:solidFill>
                <a:latin typeface="Elephant" pitchFamily="18" charset="0"/>
              </a:rPr>
              <a:t>sulla reattività dell’asse ipotalamo-ipofisi-surrene nei figli successivamente nati. Se ne ricava un materiale molto interessante nel documentare la trasmissione intergenerazionale della disregolazione nella produzione di cortisolo a fronte di fattori di stress, con tutte le conseguenze del caso: ne deriva una sottolineatura dei rischi fetali e un impulso al supporto delle madri gravide nella prospettiva della promozione precoce del ‘buon trattamento’ del figlio come fattore di resilienza futura.</a:t>
            </a:r>
          </a:p>
          <a:p>
            <a:pPr>
              <a:lnSpc>
                <a:spcPct val="150000"/>
              </a:lnSpc>
            </a:pPr>
            <a:endParaRPr lang="it-IT">
              <a:solidFill>
                <a:srgbClr val="002060"/>
              </a:solidFill>
              <a:latin typeface="Elephant" pitchFamily="18" charset="0"/>
            </a:endParaRPr>
          </a:p>
          <a:p>
            <a:pPr>
              <a:lnSpc>
                <a:spcPct val="150000"/>
              </a:lnSpc>
            </a:pPr>
            <a:r>
              <a:rPr lang="it-IT">
                <a:solidFill>
                  <a:srgbClr val="002060"/>
                </a:solidFill>
                <a:latin typeface="Elephant" pitchFamily="18" charset="0"/>
              </a:rPr>
              <a:t>Vediamone una rassegna.</a:t>
            </a:r>
            <a:endParaRPr lang="it-IT">
              <a:latin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p:cNvSpPr txBox="1">
            <a:spLocks noChangeArrowheads="1"/>
          </p:cNvSpPr>
          <p:nvPr/>
        </p:nvSpPr>
        <p:spPr bwMode="auto">
          <a:xfrm>
            <a:off x="0" y="44624"/>
            <a:ext cx="9144000" cy="7432804"/>
          </a:xfrm>
          <a:prstGeom prst="rect">
            <a:avLst/>
          </a:prstGeom>
          <a:noFill/>
          <a:ln w="9525">
            <a:noFill/>
            <a:miter lim="800000"/>
            <a:headEnd/>
            <a:tailEnd/>
          </a:ln>
        </p:spPr>
        <p:txBody>
          <a:bodyPr wrap="square">
            <a:spAutoFit/>
          </a:bodyPr>
          <a:lstStyle/>
          <a:p>
            <a:pPr>
              <a:lnSpc>
                <a:spcPct val="150000"/>
              </a:lnSpc>
            </a:pPr>
            <a:r>
              <a:rPr lang="it-IT" dirty="0">
                <a:solidFill>
                  <a:srgbClr val="002060"/>
                </a:solidFill>
                <a:latin typeface="Elephant" pitchFamily="18" charset="0"/>
              </a:rPr>
              <a:t>Alcuni studi, condotti in Olanda e negli Stati Uniti, analizzano l’effetto dell’</a:t>
            </a:r>
            <a:r>
              <a:rPr lang="it-IT" b="1" dirty="0">
                <a:solidFill>
                  <a:srgbClr val="002060"/>
                </a:solidFill>
                <a:latin typeface="Elephant" pitchFamily="18" charset="0"/>
              </a:rPr>
              <a:t>ansia</a:t>
            </a:r>
            <a:r>
              <a:rPr lang="it-IT" dirty="0">
                <a:solidFill>
                  <a:srgbClr val="002060"/>
                </a:solidFill>
                <a:latin typeface="Elephant" pitchFamily="18" charset="0"/>
              </a:rPr>
              <a:t> delle madri durante la gravidanza, specie se connessa al timore di portare un figlio handicappato </a:t>
            </a:r>
            <a:r>
              <a:rPr lang="it-IT" dirty="0" smtClean="0">
                <a:solidFill>
                  <a:srgbClr val="002060"/>
                </a:solidFill>
                <a:latin typeface="Elephant" pitchFamily="18" charset="0"/>
              </a:rPr>
              <a:t>. Si è riscontrato che i figli  delle donne che avevano in gestazione un più alto livello di cortisolo al mattino (e maggior timore di danno fetale), pure avevano un livello di cortisolo al mattino superiore ai bambini figli di donne con minore stato ansioso.  Avevano pure un più elevato livello di cortisolo nei giorni di scuola, se paragonato ai figli di donne con minore stato ansioso in gravidanza.</a:t>
            </a:r>
          </a:p>
          <a:p>
            <a:pPr>
              <a:lnSpc>
                <a:spcPct val="150000"/>
              </a:lnSpc>
            </a:pPr>
            <a:r>
              <a:rPr lang="it-IT" dirty="0" smtClean="0">
                <a:solidFill>
                  <a:srgbClr val="002060"/>
                </a:solidFill>
                <a:latin typeface="Elephant" pitchFamily="18" charset="0"/>
              </a:rPr>
              <a:t>Analoghi risultati si ricavano studiando la correlazione tra </a:t>
            </a:r>
            <a:r>
              <a:rPr lang="it-IT" b="1" dirty="0" smtClean="0">
                <a:solidFill>
                  <a:srgbClr val="002060"/>
                </a:solidFill>
                <a:latin typeface="Elephant" pitchFamily="18" charset="0"/>
              </a:rPr>
              <a:t>depressione</a:t>
            </a:r>
            <a:r>
              <a:rPr lang="it-IT" dirty="0" smtClean="0">
                <a:solidFill>
                  <a:srgbClr val="002060"/>
                </a:solidFill>
                <a:latin typeface="Elephant" pitchFamily="18" charset="0"/>
              </a:rPr>
              <a:t> in gravidanza delle madri e successiva funzionalità dell’asse </a:t>
            </a:r>
            <a:r>
              <a:rPr lang="it-IT" dirty="0" err="1" smtClean="0">
                <a:solidFill>
                  <a:srgbClr val="002060"/>
                </a:solidFill>
                <a:latin typeface="Elephant" pitchFamily="18" charset="0"/>
              </a:rPr>
              <a:t>ipotalamo-ipofisi-surrene</a:t>
            </a:r>
            <a:r>
              <a:rPr lang="it-IT" dirty="0" smtClean="0">
                <a:solidFill>
                  <a:srgbClr val="002060"/>
                </a:solidFill>
                <a:latin typeface="Elephant" pitchFamily="18" charset="0"/>
              </a:rPr>
              <a:t> nei figli ,  in cui si constata una maggiore reattività allo stress e la successiva evoluzione di un temperamento incline allo stato affettivo negativo.</a:t>
            </a:r>
          </a:p>
          <a:p>
            <a:pPr>
              <a:lnSpc>
                <a:spcPct val="150000"/>
              </a:lnSpc>
            </a:pPr>
            <a:r>
              <a:rPr lang="it-IT" dirty="0" smtClean="0">
                <a:solidFill>
                  <a:srgbClr val="002060"/>
                </a:solidFill>
                <a:latin typeface="Elephant" pitchFamily="18" charset="0"/>
              </a:rPr>
              <a:t>Altri studi hanno analizzato le correlazioni tra </a:t>
            </a:r>
            <a:r>
              <a:rPr lang="it-IT" b="1" dirty="0" smtClean="0">
                <a:solidFill>
                  <a:srgbClr val="002060"/>
                </a:solidFill>
                <a:latin typeface="Elephant" pitchFamily="18" charset="0"/>
              </a:rPr>
              <a:t>eventi sfavorevoli in gravidanza</a:t>
            </a:r>
            <a:r>
              <a:rPr lang="it-IT" dirty="0" smtClean="0">
                <a:solidFill>
                  <a:srgbClr val="002060"/>
                </a:solidFill>
                <a:latin typeface="Elephant" pitchFamily="18" charset="0"/>
              </a:rPr>
              <a:t>, che hanno portato alla nascita di bambini sani ma di basso peso e la successiva funzionalità del sistema </a:t>
            </a:r>
            <a:r>
              <a:rPr lang="it-IT" dirty="0" err="1" smtClean="0">
                <a:solidFill>
                  <a:srgbClr val="002060"/>
                </a:solidFill>
                <a:latin typeface="Elephant" pitchFamily="18" charset="0"/>
              </a:rPr>
              <a:t>ipotalamo-ipofisi-surrene</a:t>
            </a:r>
            <a:r>
              <a:rPr lang="it-IT" dirty="0" smtClean="0">
                <a:solidFill>
                  <a:srgbClr val="002060"/>
                </a:solidFill>
                <a:latin typeface="Elephant" pitchFamily="18" charset="0"/>
              </a:rPr>
              <a:t>, da cui </a:t>
            </a:r>
            <a:r>
              <a:rPr lang="it-IT" smtClean="0">
                <a:solidFill>
                  <a:srgbClr val="002060"/>
                </a:solidFill>
                <a:latin typeface="Elephant" pitchFamily="18" charset="0"/>
              </a:rPr>
              <a:t>risulta </a:t>
            </a:r>
            <a:r>
              <a:rPr lang="it-IT" smtClean="0">
                <a:solidFill>
                  <a:srgbClr val="002060"/>
                </a:solidFill>
                <a:latin typeface="Elephant" pitchFamily="18" charset="0"/>
              </a:rPr>
              <a:t>un’alterazione </a:t>
            </a:r>
            <a:r>
              <a:rPr lang="it-IT" dirty="0" smtClean="0">
                <a:solidFill>
                  <a:srgbClr val="002060"/>
                </a:solidFill>
                <a:latin typeface="Elephant" pitchFamily="18" charset="0"/>
              </a:rPr>
              <a:t>nella prole sia del livello basale di cortisolo che nella risposta allo stress .</a:t>
            </a:r>
          </a:p>
          <a:p>
            <a:pPr>
              <a:lnSpc>
                <a:spcPct val="150000"/>
              </a:lnSpc>
            </a:pPr>
            <a:endParaRPr lang="it-IT" dirty="0">
              <a:solidFill>
                <a:srgbClr val="002060"/>
              </a:solidFill>
              <a:latin typeface="Elephant" pitchFamily="18" charset="0"/>
            </a:endParaRPr>
          </a:p>
          <a:p>
            <a:endParaRPr lang="it-IT" dirty="0">
              <a:latin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1"/>
          <p:cNvSpPr txBox="1">
            <a:spLocks noChangeArrowheads="1"/>
          </p:cNvSpPr>
          <p:nvPr/>
        </p:nvSpPr>
        <p:spPr bwMode="auto">
          <a:xfrm>
            <a:off x="395288" y="333375"/>
            <a:ext cx="8353425" cy="5850063"/>
          </a:xfrm>
          <a:prstGeom prst="rect">
            <a:avLst/>
          </a:prstGeom>
          <a:noFill/>
          <a:ln w="9525">
            <a:noFill/>
            <a:miter lim="800000"/>
            <a:headEnd/>
            <a:tailEnd/>
          </a:ln>
        </p:spPr>
        <p:txBody>
          <a:bodyPr>
            <a:spAutoFit/>
          </a:bodyPr>
          <a:lstStyle/>
          <a:p>
            <a:pPr>
              <a:lnSpc>
                <a:spcPct val="150000"/>
              </a:lnSpc>
            </a:pPr>
            <a:r>
              <a:rPr lang="it-IT" sz="2800" dirty="0">
                <a:solidFill>
                  <a:srgbClr val="002060"/>
                </a:solidFill>
                <a:latin typeface="Elephant" pitchFamily="18" charset="0"/>
              </a:rPr>
              <a:t>Colpisce la qualità ‘fisica’ dell’influenza dello stato affettivo </a:t>
            </a:r>
            <a:r>
              <a:rPr lang="it-IT" sz="2800" dirty="0" smtClean="0">
                <a:solidFill>
                  <a:srgbClr val="002060"/>
                </a:solidFill>
                <a:latin typeface="Elephant" pitchFamily="18" charset="0"/>
              </a:rPr>
              <a:t>delle </a:t>
            </a:r>
            <a:r>
              <a:rPr lang="it-IT" sz="2800" dirty="0">
                <a:solidFill>
                  <a:srgbClr val="002060"/>
                </a:solidFill>
                <a:latin typeface="Elephant" pitchFamily="18" charset="0"/>
              </a:rPr>
              <a:t>madri in gravidanza sul futuro assetto psichico dei bambini e la durata nel tempo di tale influenza. </a:t>
            </a:r>
          </a:p>
          <a:p>
            <a:pPr>
              <a:lnSpc>
                <a:spcPct val="150000"/>
              </a:lnSpc>
            </a:pPr>
            <a:endParaRPr lang="it-IT" sz="2800" dirty="0">
              <a:solidFill>
                <a:srgbClr val="002060"/>
              </a:solidFill>
              <a:latin typeface="Elephant" pitchFamily="18" charset="0"/>
            </a:endParaRPr>
          </a:p>
          <a:p>
            <a:pPr>
              <a:lnSpc>
                <a:spcPct val="150000"/>
              </a:lnSpc>
            </a:pPr>
            <a:r>
              <a:rPr lang="it-IT" sz="2800" dirty="0">
                <a:solidFill>
                  <a:srgbClr val="002060"/>
                </a:solidFill>
                <a:latin typeface="Elephant" pitchFamily="18" charset="0"/>
              </a:rPr>
              <a:t>Colpisce anche la conferma della centralità  del sistema di reazione/adattamento allo stress nella determinazione degli assetti comportamentali e affettivi durante l’infanzia.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1" y="1772816"/>
            <a:ext cx="7848872" cy="4401205"/>
          </a:xfrm>
          <a:prstGeom prst="rect">
            <a:avLst/>
          </a:prstGeom>
          <a:noFill/>
        </p:spPr>
        <p:txBody>
          <a:bodyPr wrap="square" rtlCol="0">
            <a:spAutoFit/>
          </a:bodyPr>
          <a:lstStyle/>
          <a:p>
            <a:r>
              <a:rPr lang="it-IT" sz="2800" dirty="0" smtClean="0">
                <a:solidFill>
                  <a:srgbClr val="002060"/>
                </a:solidFill>
                <a:latin typeface="Times New Roman" pitchFamily="18" charset="0"/>
                <a:cs typeface="Times New Roman" pitchFamily="18" charset="0"/>
              </a:rPr>
              <a:t>La recente integrazione dell’epigenetica nella psicobiologia dello sviluppo chiarisce il processo attraverso cui le condizioni ambientali nelle prime età della vita alterano strutturalmente il DNA , nella sua traduzione operativa. </a:t>
            </a:r>
          </a:p>
          <a:p>
            <a:endParaRPr lang="it-IT" sz="2800" dirty="0" smtClean="0">
              <a:solidFill>
                <a:srgbClr val="002060"/>
              </a:solidFill>
              <a:latin typeface="Times New Roman" pitchFamily="18" charset="0"/>
              <a:cs typeface="Times New Roman" pitchFamily="18" charset="0"/>
            </a:endParaRPr>
          </a:p>
          <a:p>
            <a:r>
              <a:rPr lang="it-IT" sz="2800" dirty="0" smtClean="0">
                <a:solidFill>
                  <a:srgbClr val="002060"/>
                </a:solidFill>
                <a:latin typeface="Times New Roman" pitchFamily="18" charset="0"/>
                <a:cs typeface="Times New Roman" pitchFamily="18" charset="0"/>
              </a:rPr>
              <a:t>Una rassegna degli studi sperimentali conferma l’effetto permanente delle variazioni nelle cure materne sull’espressione genetica, condizionando le caratteristiche dell’individuo adulto.</a:t>
            </a:r>
            <a:endParaRPr lang="it-IT" sz="2800" dirty="0">
              <a:solidFill>
                <a:srgbClr val="002060"/>
              </a:solidFill>
              <a:latin typeface="Times New Roman" pitchFamily="18" charset="0"/>
              <a:cs typeface="Times New Roman" pitchFamily="18" charset="0"/>
            </a:endParaRPr>
          </a:p>
        </p:txBody>
      </p:sp>
      <p:sp>
        <p:nvSpPr>
          <p:cNvPr id="5" name="Rectangle 2"/>
          <p:cNvSpPr txBox="1">
            <a:spLocks noChangeArrowheads="1"/>
          </p:cNvSpPr>
          <p:nvPr/>
        </p:nvSpPr>
        <p:spPr>
          <a:xfrm>
            <a:off x="900113" y="333375"/>
            <a:ext cx="7561262" cy="1081088"/>
          </a:xfrm>
          <a:prstGeom prst="rect">
            <a:avLst/>
          </a:prstGeom>
          <a:noFill/>
          <a:ln w="25400">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TRAUMA E CERVELLO</a:t>
            </a:r>
            <a:endParaRPr kumimoji="0" lang="it-IT" sz="48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endParaRPr>
          </a:p>
        </p:txBody>
      </p:sp>
      <p:sp>
        <p:nvSpPr>
          <p:cNvPr id="6"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900113" y="188913"/>
            <a:ext cx="7561262" cy="1081087"/>
          </a:xfrm>
          <a:noFill/>
          <a:ln w="25400">
            <a:solidFill>
              <a:srgbClr val="002060"/>
            </a:solidFill>
          </a:ln>
        </p:spPr>
        <p:txBody>
          <a:bodyPr>
            <a:normAutofit fontScale="90000"/>
          </a:bodyPr>
          <a:lstStyle/>
          <a:p>
            <a:r>
              <a:rPr lang="it-IT" sz="3500" b="1" dirty="0">
                <a:solidFill>
                  <a:srgbClr val="002060"/>
                </a:solidFill>
                <a:latin typeface="Times New Roman" pitchFamily="18" charset="0"/>
                <a:cs typeface="Times New Roman" pitchFamily="18" charset="0"/>
              </a:rPr>
              <a:t>TRAUMA E FUNZIONAMENTO PSICOLOGICO</a:t>
            </a:r>
          </a:p>
        </p:txBody>
      </p:sp>
      <p:sp>
        <p:nvSpPr>
          <p:cNvPr id="131076" name="Rectangle 4"/>
          <p:cNvSpPr>
            <a:spLocks noChangeArrowheads="1"/>
          </p:cNvSpPr>
          <p:nvPr/>
        </p:nvSpPr>
        <p:spPr bwMode="auto">
          <a:xfrm>
            <a:off x="2124075" y="2853754"/>
            <a:ext cx="5113338"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LO STATO </a:t>
            </a:r>
            <a:r>
              <a:rPr lang="it-IT" sz="2200" b="1" dirty="0" err="1">
                <a:solidFill>
                  <a:srgbClr val="002060"/>
                </a:solidFill>
                <a:latin typeface="Times New Roman" pitchFamily="18" charset="0"/>
                <a:cs typeface="Times New Roman" pitchFamily="18" charset="0"/>
              </a:rPr>
              <a:t>DI</a:t>
            </a:r>
            <a:r>
              <a:rPr lang="it-IT" sz="2200" b="1" dirty="0">
                <a:solidFill>
                  <a:srgbClr val="002060"/>
                </a:solidFill>
                <a:latin typeface="Times New Roman" pitchFamily="18" charset="0"/>
                <a:cs typeface="Times New Roman" pitchFamily="18" charset="0"/>
              </a:rPr>
              <a:t> ALLARME</a:t>
            </a:r>
          </a:p>
        </p:txBody>
      </p:sp>
      <p:sp>
        <p:nvSpPr>
          <p:cNvPr id="131078" name="Rectangle 6"/>
          <p:cNvSpPr>
            <a:spLocks noChangeArrowheads="1"/>
          </p:cNvSpPr>
          <p:nvPr/>
        </p:nvSpPr>
        <p:spPr bwMode="auto">
          <a:xfrm>
            <a:off x="971550" y="2086620"/>
            <a:ext cx="7343775" cy="622300"/>
          </a:xfrm>
          <a:prstGeom prst="rect">
            <a:avLst/>
          </a:prstGeom>
          <a:noFill/>
          <a:ln w="9525">
            <a:noFill/>
            <a:miter lim="800000"/>
            <a:headEnd/>
            <a:tailEnd/>
          </a:ln>
          <a:effectLst/>
        </p:spPr>
        <p:txBody>
          <a:bodyPr/>
          <a:lstStyle/>
          <a:p>
            <a:pPr algn="ctr">
              <a:spcBef>
                <a:spcPct val="20000"/>
              </a:spcBef>
            </a:pPr>
            <a:r>
              <a:rPr lang="it-IT" sz="2800" b="1" dirty="0">
                <a:solidFill>
                  <a:srgbClr val="FF0000"/>
                </a:solidFill>
                <a:effectLst>
                  <a:outerShdw blurRad="38100" dist="38100" dir="2700000" algn="tl">
                    <a:srgbClr val="000000"/>
                  </a:outerShdw>
                </a:effectLst>
                <a:latin typeface="Times New Roman" pitchFamily="18" charset="0"/>
                <a:cs typeface="Times New Roman" pitchFamily="18" charset="0"/>
              </a:rPr>
              <a:t>LE DIFESE</a:t>
            </a:r>
          </a:p>
        </p:txBody>
      </p:sp>
      <p:sp>
        <p:nvSpPr>
          <p:cNvPr id="131080" name="Rectangle 8"/>
          <p:cNvSpPr>
            <a:spLocks noChangeArrowheads="1"/>
          </p:cNvSpPr>
          <p:nvPr/>
        </p:nvSpPr>
        <p:spPr bwMode="auto">
          <a:xfrm>
            <a:off x="2124075" y="3429818"/>
            <a:ext cx="5113338"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L’IPERADATTAMENTO</a:t>
            </a:r>
          </a:p>
        </p:txBody>
      </p:sp>
      <p:sp>
        <p:nvSpPr>
          <p:cNvPr id="131082" name="Rectangle 10"/>
          <p:cNvSpPr>
            <a:spLocks noChangeArrowheads="1"/>
          </p:cNvSpPr>
          <p:nvPr/>
        </p:nvSpPr>
        <p:spPr bwMode="auto">
          <a:xfrm>
            <a:off x="2195513" y="4077890"/>
            <a:ext cx="5113337"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LA DISSOCIAZIONE</a:t>
            </a:r>
          </a:p>
        </p:txBody>
      </p:sp>
      <p:sp>
        <p:nvSpPr>
          <p:cNvPr id="131083" name="Rectangle 11"/>
          <p:cNvSpPr>
            <a:spLocks noChangeArrowheads="1"/>
          </p:cNvSpPr>
          <p:nvPr/>
        </p:nvSpPr>
        <p:spPr bwMode="auto">
          <a:xfrm>
            <a:off x="2195513" y="4725962"/>
            <a:ext cx="5113337"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LA COMPRESENZA DELLE DIFESE</a:t>
            </a:r>
          </a:p>
        </p:txBody>
      </p:sp>
      <p:sp>
        <p:nvSpPr>
          <p:cNvPr id="12"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31078"/>
                                        </p:tgtEl>
                                        <p:attrNameLst>
                                          <p:attrName>style.visibility</p:attrName>
                                        </p:attrNameLst>
                                      </p:cBhvr>
                                      <p:to>
                                        <p:strVal val="visible"/>
                                      </p:to>
                                    </p:set>
                                    <p:anim calcmode="lin" valueType="num">
                                      <p:cBhvr>
                                        <p:cTn id="7" dur="1000" fill="hold"/>
                                        <p:tgtEl>
                                          <p:spTgt spid="131078"/>
                                        </p:tgtEl>
                                        <p:attrNameLst>
                                          <p:attrName>ppt_w</p:attrName>
                                        </p:attrNameLst>
                                      </p:cBhvr>
                                      <p:tavLst>
                                        <p:tav tm="0">
                                          <p:val>
                                            <p:strVal val="#ppt_w+.3"/>
                                          </p:val>
                                        </p:tav>
                                        <p:tav tm="100000">
                                          <p:val>
                                            <p:strVal val="#ppt_w"/>
                                          </p:val>
                                        </p:tav>
                                      </p:tavLst>
                                    </p:anim>
                                    <p:anim calcmode="lin" valueType="num">
                                      <p:cBhvr>
                                        <p:cTn id="8" dur="1000" fill="hold"/>
                                        <p:tgtEl>
                                          <p:spTgt spid="131078"/>
                                        </p:tgtEl>
                                        <p:attrNameLst>
                                          <p:attrName>ppt_h</p:attrName>
                                        </p:attrNameLst>
                                      </p:cBhvr>
                                      <p:tavLst>
                                        <p:tav tm="0">
                                          <p:val>
                                            <p:strVal val="#ppt_h"/>
                                          </p:val>
                                        </p:tav>
                                        <p:tav tm="100000">
                                          <p:val>
                                            <p:strVal val="#ppt_h"/>
                                          </p:val>
                                        </p:tav>
                                      </p:tavLst>
                                    </p:anim>
                                    <p:animEffect transition="in" filter="fade">
                                      <p:cBhvr>
                                        <p:cTn id="9" dur="1000"/>
                                        <p:tgtEl>
                                          <p:spTgt spid="131078"/>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1076"/>
                                        </p:tgtEl>
                                        <p:attrNameLst>
                                          <p:attrName>style.visibility</p:attrName>
                                        </p:attrNameLst>
                                      </p:cBhvr>
                                      <p:to>
                                        <p:strVal val="visible"/>
                                      </p:to>
                                    </p:set>
                                    <p:animEffect transition="in" filter="fade">
                                      <p:cBhvr>
                                        <p:cTn id="13" dur="1000"/>
                                        <p:tgtEl>
                                          <p:spTgt spid="131076"/>
                                        </p:tgtEl>
                                      </p:cBhvr>
                                    </p:animEffect>
                                    <p:anim calcmode="lin" valueType="num">
                                      <p:cBhvr>
                                        <p:cTn id="14" dur="1000" fill="hold"/>
                                        <p:tgtEl>
                                          <p:spTgt spid="131076"/>
                                        </p:tgtEl>
                                        <p:attrNameLst>
                                          <p:attrName>ppt_x</p:attrName>
                                        </p:attrNameLst>
                                      </p:cBhvr>
                                      <p:tavLst>
                                        <p:tav tm="0">
                                          <p:val>
                                            <p:strVal val="#ppt_x"/>
                                          </p:val>
                                        </p:tav>
                                        <p:tav tm="100000">
                                          <p:val>
                                            <p:strVal val="#ppt_x"/>
                                          </p:val>
                                        </p:tav>
                                      </p:tavLst>
                                    </p:anim>
                                    <p:anim calcmode="lin" valueType="num">
                                      <p:cBhvr>
                                        <p:cTn id="15" dur="1000" fill="hold"/>
                                        <p:tgtEl>
                                          <p:spTgt spid="13107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1080"/>
                                        </p:tgtEl>
                                        <p:attrNameLst>
                                          <p:attrName>style.visibility</p:attrName>
                                        </p:attrNameLst>
                                      </p:cBhvr>
                                      <p:to>
                                        <p:strVal val="visible"/>
                                      </p:to>
                                    </p:set>
                                    <p:animEffect transition="in" filter="fade">
                                      <p:cBhvr>
                                        <p:cTn id="19" dur="1000"/>
                                        <p:tgtEl>
                                          <p:spTgt spid="131080"/>
                                        </p:tgtEl>
                                      </p:cBhvr>
                                    </p:animEffect>
                                    <p:anim calcmode="lin" valueType="num">
                                      <p:cBhvr>
                                        <p:cTn id="20" dur="1000" fill="hold"/>
                                        <p:tgtEl>
                                          <p:spTgt spid="131080"/>
                                        </p:tgtEl>
                                        <p:attrNameLst>
                                          <p:attrName>ppt_x</p:attrName>
                                        </p:attrNameLst>
                                      </p:cBhvr>
                                      <p:tavLst>
                                        <p:tav tm="0">
                                          <p:val>
                                            <p:strVal val="#ppt_x"/>
                                          </p:val>
                                        </p:tav>
                                        <p:tav tm="100000">
                                          <p:val>
                                            <p:strVal val="#ppt_x"/>
                                          </p:val>
                                        </p:tav>
                                      </p:tavLst>
                                    </p:anim>
                                    <p:anim calcmode="lin" valueType="num">
                                      <p:cBhvr>
                                        <p:cTn id="21" dur="1000" fill="hold"/>
                                        <p:tgtEl>
                                          <p:spTgt spid="13108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31082"/>
                                        </p:tgtEl>
                                        <p:attrNameLst>
                                          <p:attrName>style.visibility</p:attrName>
                                        </p:attrNameLst>
                                      </p:cBhvr>
                                      <p:to>
                                        <p:strVal val="visible"/>
                                      </p:to>
                                    </p:set>
                                    <p:animEffect transition="in" filter="fade">
                                      <p:cBhvr>
                                        <p:cTn id="25" dur="1000"/>
                                        <p:tgtEl>
                                          <p:spTgt spid="131082"/>
                                        </p:tgtEl>
                                      </p:cBhvr>
                                    </p:animEffect>
                                    <p:anim calcmode="lin" valueType="num">
                                      <p:cBhvr>
                                        <p:cTn id="26" dur="1000" fill="hold"/>
                                        <p:tgtEl>
                                          <p:spTgt spid="131082"/>
                                        </p:tgtEl>
                                        <p:attrNameLst>
                                          <p:attrName>ppt_x</p:attrName>
                                        </p:attrNameLst>
                                      </p:cBhvr>
                                      <p:tavLst>
                                        <p:tav tm="0">
                                          <p:val>
                                            <p:strVal val="#ppt_x"/>
                                          </p:val>
                                        </p:tav>
                                        <p:tav tm="100000">
                                          <p:val>
                                            <p:strVal val="#ppt_x"/>
                                          </p:val>
                                        </p:tav>
                                      </p:tavLst>
                                    </p:anim>
                                    <p:anim calcmode="lin" valueType="num">
                                      <p:cBhvr>
                                        <p:cTn id="27" dur="1000" fill="hold"/>
                                        <p:tgtEl>
                                          <p:spTgt spid="13108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31083"/>
                                        </p:tgtEl>
                                        <p:attrNameLst>
                                          <p:attrName>style.visibility</p:attrName>
                                        </p:attrNameLst>
                                      </p:cBhvr>
                                      <p:to>
                                        <p:strVal val="visible"/>
                                      </p:to>
                                    </p:set>
                                    <p:animEffect transition="in" filter="fade">
                                      <p:cBhvr>
                                        <p:cTn id="31" dur="1000"/>
                                        <p:tgtEl>
                                          <p:spTgt spid="131083"/>
                                        </p:tgtEl>
                                      </p:cBhvr>
                                    </p:animEffect>
                                    <p:anim calcmode="lin" valueType="num">
                                      <p:cBhvr>
                                        <p:cTn id="32" dur="1000" fill="hold"/>
                                        <p:tgtEl>
                                          <p:spTgt spid="131083"/>
                                        </p:tgtEl>
                                        <p:attrNameLst>
                                          <p:attrName>ppt_x</p:attrName>
                                        </p:attrNameLst>
                                      </p:cBhvr>
                                      <p:tavLst>
                                        <p:tav tm="0">
                                          <p:val>
                                            <p:strVal val="#ppt_x"/>
                                          </p:val>
                                        </p:tav>
                                        <p:tav tm="100000">
                                          <p:val>
                                            <p:strVal val="#ppt_x"/>
                                          </p:val>
                                        </p:tav>
                                      </p:tavLst>
                                    </p:anim>
                                    <p:anim calcmode="lin" valueType="num">
                                      <p:cBhvr>
                                        <p:cTn id="33" dur="1000" fill="hold"/>
                                        <p:tgtEl>
                                          <p:spTgt spid="131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8" grpId="0"/>
      <p:bldP spid="131080" grpId="0"/>
      <p:bldP spid="131082" grpId="0"/>
      <p:bldP spid="13108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5288" y="0"/>
            <a:ext cx="8208962" cy="457200"/>
          </a:xfrm>
          <a:prstGeom prst="rect">
            <a:avLst/>
          </a:prstGeom>
          <a:noFill/>
          <a:ln w="9525">
            <a:noFill/>
            <a:miter lim="800000"/>
            <a:headEnd/>
            <a:tailEnd/>
          </a:ln>
        </p:spPr>
        <p:txBody>
          <a:bodyPr>
            <a:spAutoFit/>
          </a:bodyPr>
          <a:lstStyle/>
          <a:p>
            <a:r>
              <a:rPr lang="it-IT" sz="2400" b="1" dirty="0">
                <a:solidFill>
                  <a:srgbClr val="002060"/>
                </a:solidFill>
                <a:latin typeface="Times New Roman" pitchFamily="18" charset="0"/>
                <a:cs typeface="Times New Roman" pitchFamily="18" charset="0"/>
              </a:rPr>
              <a:t>Le reazioni post traumatiche non sono infinite: sono solo tre! </a:t>
            </a:r>
          </a:p>
        </p:txBody>
      </p:sp>
      <p:sp>
        <p:nvSpPr>
          <p:cNvPr id="9219" name="Text Box 3"/>
          <p:cNvSpPr txBox="1">
            <a:spLocks noChangeArrowheads="1"/>
          </p:cNvSpPr>
          <p:nvPr/>
        </p:nvSpPr>
        <p:spPr bwMode="auto">
          <a:xfrm>
            <a:off x="395288" y="5919788"/>
            <a:ext cx="8208962" cy="830997"/>
          </a:xfrm>
          <a:prstGeom prst="rect">
            <a:avLst/>
          </a:prstGeom>
          <a:noFill/>
          <a:ln w="9525">
            <a:noFill/>
            <a:miter lim="800000"/>
            <a:headEnd/>
            <a:tailEnd/>
          </a:ln>
        </p:spPr>
        <p:txBody>
          <a:bodyPr>
            <a:spAutoFit/>
          </a:bodyPr>
          <a:lstStyle/>
          <a:p>
            <a:pPr algn="ctr"/>
            <a:r>
              <a:rPr lang="it-IT" sz="2400" b="1" dirty="0">
                <a:solidFill>
                  <a:srgbClr val="002060"/>
                </a:solidFill>
                <a:latin typeface="Times New Roman" pitchFamily="18" charset="0"/>
                <a:cs typeface="Times New Roman" pitchFamily="18" charset="0"/>
              </a:rPr>
              <a:t>Scommetto che avrai riconosciuto delle cose che capitano proprio a te!</a:t>
            </a:r>
          </a:p>
        </p:txBody>
      </p:sp>
      <p:graphicFrame>
        <p:nvGraphicFramePr>
          <p:cNvPr id="9437" name="Group 221"/>
          <p:cNvGraphicFramePr>
            <a:graphicFrameLocks noGrp="1"/>
          </p:cNvGraphicFramePr>
          <p:nvPr>
            <p:ph/>
          </p:nvPr>
        </p:nvGraphicFramePr>
        <p:xfrm>
          <a:off x="250825" y="476250"/>
          <a:ext cx="8640763" cy="4998720"/>
        </p:xfrm>
        <a:graphic>
          <a:graphicData uri="http://schemas.openxmlformats.org/drawingml/2006/table">
            <a:tbl>
              <a:tblPr/>
              <a:tblGrid>
                <a:gridCol w="1944688"/>
                <a:gridCol w="1871662"/>
                <a:gridCol w="1933585"/>
                <a:gridCol w="2890828"/>
              </a:tblGrid>
              <a:tr h="431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TERMINE TECNICO</a:t>
                      </a:r>
                      <a:endParaRPr kumimoji="0" lang="it-IT" sz="16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COSA VUOL DIRE</a:t>
                      </a:r>
                      <a:endParaRPr kumimoji="0" lang="it-IT" sz="16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OBIETTIVO</a:t>
                      </a:r>
                      <a:endParaRPr kumimoji="0" lang="it-IT" sz="16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PENSIERI TIPICI</a:t>
                      </a:r>
                      <a:endParaRPr kumimoji="0" lang="it-IT" sz="16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66"/>
                    </a:solidFill>
                  </a:tcPr>
                </a:tc>
              </a:tr>
              <a:tr h="922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IPERVIGILANZA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(sbilancio catecolamine)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it-IT"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Times New Roman" pitchFamily="18" charset="0"/>
                          <a:cs typeface="Times New Roman" pitchFamily="18" charset="0"/>
                        </a:rPr>
                        <a:t>       Agitazione interna, allarme, eccitazione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Times New Roman" pitchFamily="18" charset="0"/>
                          <a:cs typeface="Times New Roman" pitchFamily="18" charset="0"/>
                        </a:rPr>
                        <a:t>      Andare ‘su di giri’ e scaricare, vivere a tutto gas e così tenere il controllo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bg1"/>
                          </a:solidFill>
                          <a:effectLst/>
                          <a:latin typeface="Times New Roman" pitchFamily="18" charset="0"/>
                          <a:cs typeface="Times New Roman" pitchFamily="18" charset="0"/>
                        </a:rPr>
                        <a:t>       Ho dentro una partita di flipper!, sono in pericolo, sto scoppiando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DEPRESSIONE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(sbilancio cortisolo)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        Stanchezza cronica, malumore, demotivazione, ritiro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   Vivere al minimo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Sono uno ‘sfigato’, sono un peso, niente vale la pena, non ho futuro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r>
              <a:tr h="962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DISSOCIAZIONE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(sbilancio endorfine)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        Ce la posso fare solo se i pezzi di me vanno ciascuno per conto proprio, dis-integrazione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       Interrompere il contatto ‘integrato’ con se stesso, per evitare il rischio di ‘esplosione psichica’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cs typeface="Times New Roman" pitchFamily="18" charset="0"/>
                        </a:rPr>
                        <a:t>       ‘Occhio non vede cuore non duole’,  ‘stacco la spina’, che bello essere su Marte!, in fondo che problema c’è?, non mi ricordo, se non ci penso sto meglio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F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4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900113" y="188913"/>
            <a:ext cx="7561262" cy="1081087"/>
          </a:xfrm>
          <a:noFill/>
          <a:ln w="25400">
            <a:solidFill>
              <a:srgbClr val="002060"/>
            </a:solidFill>
          </a:ln>
        </p:spPr>
        <p:txBody>
          <a:bodyPr>
            <a:normAutofit fontScale="90000"/>
          </a:bodyPr>
          <a:lstStyle/>
          <a:p>
            <a:r>
              <a:rPr lang="it-IT" sz="3500" b="1" dirty="0">
                <a:solidFill>
                  <a:srgbClr val="002060"/>
                </a:solidFill>
                <a:latin typeface="Times New Roman" pitchFamily="18" charset="0"/>
                <a:cs typeface="Times New Roman" pitchFamily="18" charset="0"/>
              </a:rPr>
              <a:t>TRAUMA E FUNZIONAMENTO PSICOLOGICO</a:t>
            </a:r>
          </a:p>
        </p:txBody>
      </p:sp>
      <p:sp>
        <p:nvSpPr>
          <p:cNvPr id="129028" name="Rectangle 4"/>
          <p:cNvSpPr>
            <a:spLocks noChangeArrowheads="1"/>
          </p:cNvSpPr>
          <p:nvPr/>
        </p:nvSpPr>
        <p:spPr bwMode="auto">
          <a:xfrm>
            <a:off x="2124075" y="2565400"/>
            <a:ext cx="5113338"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OPPOSTO ALLA FIDUCIA </a:t>
            </a:r>
            <a:r>
              <a:rPr lang="it-IT" sz="2200" b="1" dirty="0" err="1">
                <a:solidFill>
                  <a:srgbClr val="002060"/>
                </a:solidFill>
                <a:latin typeface="Times New Roman" pitchFamily="18" charset="0"/>
                <a:cs typeface="Times New Roman" pitchFamily="18" charset="0"/>
              </a:rPr>
              <a:t>DI</a:t>
            </a:r>
            <a:r>
              <a:rPr lang="it-IT" sz="2200" b="1" dirty="0">
                <a:solidFill>
                  <a:srgbClr val="002060"/>
                </a:solidFill>
                <a:latin typeface="Times New Roman" pitchFamily="18" charset="0"/>
                <a:cs typeface="Times New Roman" pitchFamily="18" charset="0"/>
              </a:rPr>
              <a:t> BASE</a:t>
            </a:r>
          </a:p>
        </p:txBody>
      </p:sp>
      <p:sp>
        <p:nvSpPr>
          <p:cNvPr id="129029" name="Rectangle 5"/>
          <p:cNvSpPr>
            <a:spLocks noChangeArrowheads="1"/>
          </p:cNvSpPr>
          <p:nvPr/>
        </p:nvSpPr>
        <p:spPr bwMode="auto">
          <a:xfrm>
            <a:off x="755650" y="1412875"/>
            <a:ext cx="7848600" cy="622300"/>
          </a:xfrm>
          <a:prstGeom prst="rect">
            <a:avLst/>
          </a:prstGeom>
          <a:noFill/>
          <a:ln w="9525">
            <a:noFill/>
            <a:miter lim="800000"/>
            <a:headEnd/>
            <a:tailEnd/>
          </a:ln>
          <a:effectLst/>
        </p:spPr>
        <p:txBody>
          <a:bodyPr/>
          <a:lstStyle/>
          <a:p>
            <a:pPr algn="ctr">
              <a:spcBef>
                <a:spcPct val="20000"/>
              </a:spcBef>
            </a:pPr>
            <a:r>
              <a:rPr lang="it-IT" sz="2800" b="1" dirty="0">
                <a:solidFill>
                  <a:srgbClr val="002060"/>
                </a:solidFill>
                <a:latin typeface="Times New Roman" pitchFamily="18" charset="0"/>
                <a:cs typeface="Times New Roman" pitchFamily="18" charset="0"/>
              </a:rPr>
              <a:t>I MODELLI OPERATIVI INTERIORIZZATI</a:t>
            </a:r>
          </a:p>
        </p:txBody>
      </p:sp>
      <p:sp>
        <p:nvSpPr>
          <p:cNvPr id="129030" name="Rectangle 6"/>
          <p:cNvSpPr>
            <a:spLocks noChangeArrowheads="1"/>
          </p:cNvSpPr>
          <p:nvPr/>
        </p:nvSpPr>
        <p:spPr bwMode="auto">
          <a:xfrm>
            <a:off x="971550" y="1989138"/>
            <a:ext cx="7343775" cy="622300"/>
          </a:xfrm>
          <a:prstGeom prst="rect">
            <a:avLst/>
          </a:prstGeom>
          <a:noFill/>
          <a:ln w="9525">
            <a:noFill/>
            <a:miter lim="800000"/>
            <a:headEnd/>
            <a:tailEnd/>
          </a:ln>
          <a:effectLst/>
        </p:spPr>
        <p:txBody>
          <a:bodyPr/>
          <a:lstStyle/>
          <a:p>
            <a:pPr algn="ctr">
              <a:spcBef>
                <a:spcPct val="20000"/>
              </a:spcBef>
            </a:pPr>
            <a:r>
              <a:rPr lang="it-IT" sz="2800" b="1" i="1" dirty="0">
                <a:solidFill>
                  <a:srgbClr val="FF0000"/>
                </a:solidFill>
                <a:effectLst>
                  <a:outerShdw blurRad="38100" dist="38100" dir="2700000" algn="tl">
                    <a:srgbClr val="000000"/>
                  </a:outerShdw>
                </a:effectLst>
                <a:latin typeface="Times New Roman" pitchFamily="18" charset="0"/>
                <a:cs typeface="Times New Roman" pitchFamily="18" charset="0"/>
              </a:rPr>
              <a:t>IL MONDO MALEVOLO</a:t>
            </a:r>
          </a:p>
        </p:txBody>
      </p:sp>
      <p:sp>
        <p:nvSpPr>
          <p:cNvPr id="129032" name="Rectangle 8"/>
          <p:cNvSpPr>
            <a:spLocks noChangeArrowheads="1"/>
          </p:cNvSpPr>
          <p:nvPr/>
        </p:nvSpPr>
        <p:spPr bwMode="auto">
          <a:xfrm>
            <a:off x="1835150" y="5157788"/>
            <a:ext cx="5761038"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LA COLPA ORIGINARIA</a:t>
            </a:r>
          </a:p>
        </p:txBody>
      </p:sp>
      <p:sp>
        <p:nvSpPr>
          <p:cNvPr id="129033" name="Rectangle 9"/>
          <p:cNvSpPr>
            <a:spLocks noChangeArrowheads="1"/>
          </p:cNvSpPr>
          <p:nvPr/>
        </p:nvSpPr>
        <p:spPr bwMode="auto">
          <a:xfrm>
            <a:off x="2124075" y="2997200"/>
            <a:ext cx="5113338"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UNA FILOSOFIA LINEARE</a:t>
            </a:r>
          </a:p>
        </p:txBody>
      </p:sp>
      <p:sp>
        <p:nvSpPr>
          <p:cNvPr id="129034" name="Rectangle 10"/>
          <p:cNvSpPr>
            <a:spLocks noChangeArrowheads="1"/>
          </p:cNvSpPr>
          <p:nvPr/>
        </p:nvSpPr>
        <p:spPr bwMode="auto">
          <a:xfrm>
            <a:off x="1619250" y="5589588"/>
            <a:ext cx="6049963" cy="503237"/>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L’IMPERMEABILITA’ ALL’ESPERIENZA</a:t>
            </a:r>
          </a:p>
        </p:txBody>
      </p:sp>
      <p:sp>
        <p:nvSpPr>
          <p:cNvPr id="129035" name="Rectangle 11"/>
          <p:cNvSpPr>
            <a:spLocks noChangeArrowheads="1"/>
          </p:cNvSpPr>
          <p:nvPr/>
        </p:nvSpPr>
        <p:spPr bwMode="auto">
          <a:xfrm>
            <a:off x="2195513" y="3429000"/>
            <a:ext cx="5113337"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VITTIMA O PERSECUTORE</a:t>
            </a:r>
          </a:p>
        </p:txBody>
      </p:sp>
      <p:sp>
        <p:nvSpPr>
          <p:cNvPr id="129036" name="Rectangle 12"/>
          <p:cNvSpPr>
            <a:spLocks noChangeArrowheads="1"/>
          </p:cNvSpPr>
          <p:nvPr/>
        </p:nvSpPr>
        <p:spPr bwMode="auto">
          <a:xfrm>
            <a:off x="2195513" y="3860800"/>
            <a:ext cx="5113337" cy="503238"/>
          </a:xfrm>
          <a:prstGeom prst="rect">
            <a:avLst/>
          </a:prstGeom>
          <a:noFill/>
          <a:ln w="9525">
            <a:noFill/>
            <a:miter lim="800000"/>
            <a:headEnd/>
            <a:tailEnd/>
          </a:ln>
          <a:effectLst/>
        </p:spPr>
        <p:txBody>
          <a:bodyPr/>
          <a:lstStyle/>
          <a:p>
            <a:pPr algn="ctr">
              <a:spcBef>
                <a:spcPct val="20000"/>
              </a:spcBef>
            </a:pPr>
            <a:r>
              <a:rPr lang="it-IT" sz="2200" b="1" dirty="0">
                <a:solidFill>
                  <a:srgbClr val="002060"/>
                </a:solidFill>
                <a:latin typeface="Times New Roman" pitchFamily="18" charset="0"/>
                <a:cs typeface="Times New Roman" pitchFamily="18" charset="0"/>
              </a:rPr>
              <a:t>RINFORZO A SPIRALE</a:t>
            </a:r>
          </a:p>
        </p:txBody>
      </p:sp>
      <p:sp>
        <p:nvSpPr>
          <p:cNvPr id="129037" name="Rectangle 13"/>
          <p:cNvSpPr>
            <a:spLocks noChangeArrowheads="1"/>
          </p:cNvSpPr>
          <p:nvPr/>
        </p:nvSpPr>
        <p:spPr bwMode="auto">
          <a:xfrm>
            <a:off x="1042988" y="4581525"/>
            <a:ext cx="7343775" cy="622300"/>
          </a:xfrm>
          <a:prstGeom prst="rect">
            <a:avLst/>
          </a:prstGeom>
          <a:noFill/>
          <a:ln w="9525">
            <a:noFill/>
            <a:miter lim="800000"/>
            <a:headEnd/>
            <a:tailEnd/>
          </a:ln>
          <a:effectLst/>
        </p:spPr>
        <p:txBody>
          <a:bodyPr/>
          <a:lstStyle/>
          <a:p>
            <a:pPr algn="ctr">
              <a:spcBef>
                <a:spcPct val="20000"/>
              </a:spcBef>
            </a:pPr>
            <a:r>
              <a:rPr lang="it-IT" sz="2800" b="1" i="1" dirty="0">
                <a:solidFill>
                  <a:schemeClr val="bg1">
                    <a:lumMod val="50000"/>
                  </a:schemeClr>
                </a:solidFill>
                <a:effectLst>
                  <a:outerShdw blurRad="38100" dist="38100" dir="2700000" algn="tl">
                    <a:srgbClr val="000000"/>
                  </a:outerShdw>
                </a:effectLst>
                <a:latin typeface="Times New Roman" pitchFamily="18" charset="0"/>
                <a:cs typeface="Times New Roman" pitchFamily="18" charset="0"/>
              </a:rPr>
              <a:t>IL SE’ DANNEGGIATO / SVALUTATO</a:t>
            </a:r>
          </a:p>
        </p:txBody>
      </p:sp>
      <p:sp>
        <p:nvSpPr>
          <p:cNvPr id="13"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500" fill="hold"/>
                                        <p:tgtEl>
                                          <p:spTgt spid="129026"/>
                                        </p:tgtEl>
                                        <p:attrNameLst>
                                          <p:attrName>ppt_w</p:attrName>
                                        </p:attrNameLst>
                                      </p:cBhvr>
                                      <p:tavLst>
                                        <p:tav tm="0">
                                          <p:val>
                                            <p:strVal val="#ppt_w*0.05"/>
                                          </p:val>
                                        </p:tav>
                                        <p:tav tm="100000">
                                          <p:val>
                                            <p:strVal val="#ppt_w"/>
                                          </p:val>
                                        </p:tav>
                                      </p:tavLst>
                                    </p:anim>
                                    <p:anim calcmode="lin" valueType="num">
                                      <p:cBhvr>
                                        <p:cTn id="8" dur="500" fill="hold"/>
                                        <p:tgtEl>
                                          <p:spTgt spid="129026"/>
                                        </p:tgtEl>
                                        <p:attrNameLst>
                                          <p:attrName>ppt_h</p:attrName>
                                        </p:attrNameLst>
                                      </p:cBhvr>
                                      <p:tavLst>
                                        <p:tav tm="0">
                                          <p:val>
                                            <p:strVal val="#ppt_h"/>
                                          </p:val>
                                        </p:tav>
                                        <p:tav tm="100000">
                                          <p:val>
                                            <p:strVal val="#ppt_h"/>
                                          </p:val>
                                        </p:tav>
                                      </p:tavLst>
                                    </p:anim>
                                    <p:anim calcmode="lin" valueType="num">
                                      <p:cBhvr>
                                        <p:cTn id="9" dur="500" fill="hold"/>
                                        <p:tgtEl>
                                          <p:spTgt spid="129026"/>
                                        </p:tgtEl>
                                        <p:attrNameLst>
                                          <p:attrName>ppt_x</p:attrName>
                                        </p:attrNameLst>
                                      </p:cBhvr>
                                      <p:tavLst>
                                        <p:tav tm="0">
                                          <p:val>
                                            <p:strVal val="#ppt_x-.2"/>
                                          </p:val>
                                        </p:tav>
                                        <p:tav tm="100000">
                                          <p:val>
                                            <p:strVal val="#ppt_x"/>
                                          </p:val>
                                        </p:tav>
                                      </p:tavLst>
                                    </p:anim>
                                    <p:anim calcmode="lin" valueType="num">
                                      <p:cBhvr>
                                        <p:cTn id="10" dur="500" fill="hold"/>
                                        <p:tgtEl>
                                          <p:spTgt spid="129026"/>
                                        </p:tgtEl>
                                        <p:attrNameLst>
                                          <p:attrName>ppt_y</p:attrName>
                                        </p:attrNameLst>
                                      </p:cBhvr>
                                      <p:tavLst>
                                        <p:tav tm="0">
                                          <p:val>
                                            <p:strVal val="#ppt_y"/>
                                          </p:val>
                                        </p:tav>
                                        <p:tav tm="100000">
                                          <p:val>
                                            <p:strVal val="#ppt_y"/>
                                          </p:val>
                                        </p:tav>
                                      </p:tavLst>
                                    </p:anim>
                                    <p:animEffect transition="in" filter="fade">
                                      <p:cBhvr>
                                        <p:cTn id="11" dur="500"/>
                                        <p:tgtEl>
                                          <p:spTgt spid="129026"/>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129029"/>
                                        </p:tgtEl>
                                        <p:attrNameLst>
                                          <p:attrName>style.visibility</p:attrName>
                                        </p:attrNameLst>
                                      </p:cBhvr>
                                      <p:to>
                                        <p:strVal val="visible"/>
                                      </p:to>
                                    </p:set>
                                    <p:anim calcmode="lin" valueType="num">
                                      <p:cBhvr>
                                        <p:cTn id="14" dur="1000" fill="hold"/>
                                        <p:tgtEl>
                                          <p:spTgt spid="129029"/>
                                        </p:tgtEl>
                                        <p:attrNameLst>
                                          <p:attrName>ppt_w</p:attrName>
                                        </p:attrNameLst>
                                      </p:cBhvr>
                                      <p:tavLst>
                                        <p:tav tm="0">
                                          <p:val>
                                            <p:strVal val="#ppt_w*0.70"/>
                                          </p:val>
                                        </p:tav>
                                        <p:tav tm="100000">
                                          <p:val>
                                            <p:strVal val="#ppt_w"/>
                                          </p:val>
                                        </p:tav>
                                      </p:tavLst>
                                    </p:anim>
                                    <p:anim calcmode="lin" valueType="num">
                                      <p:cBhvr>
                                        <p:cTn id="15" dur="1000" fill="hold"/>
                                        <p:tgtEl>
                                          <p:spTgt spid="129029"/>
                                        </p:tgtEl>
                                        <p:attrNameLst>
                                          <p:attrName>ppt_h</p:attrName>
                                        </p:attrNameLst>
                                      </p:cBhvr>
                                      <p:tavLst>
                                        <p:tav tm="0">
                                          <p:val>
                                            <p:strVal val="#ppt_h"/>
                                          </p:val>
                                        </p:tav>
                                        <p:tav tm="100000">
                                          <p:val>
                                            <p:strVal val="#ppt_h"/>
                                          </p:val>
                                        </p:tav>
                                      </p:tavLst>
                                    </p:anim>
                                    <p:animEffect transition="in" filter="fade">
                                      <p:cBhvr>
                                        <p:cTn id="16" dur="1000"/>
                                        <p:tgtEl>
                                          <p:spTgt spid="129029"/>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29030"/>
                                        </p:tgtEl>
                                        <p:attrNameLst>
                                          <p:attrName>style.visibility</p:attrName>
                                        </p:attrNameLst>
                                      </p:cBhvr>
                                      <p:to>
                                        <p:strVal val="visible"/>
                                      </p:to>
                                    </p:set>
                                    <p:anim calcmode="lin" valueType="num">
                                      <p:cBhvr additive="base">
                                        <p:cTn id="20" dur="500" fill="hold"/>
                                        <p:tgtEl>
                                          <p:spTgt spid="129030"/>
                                        </p:tgtEl>
                                        <p:attrNameLst>
                                          <p:attrName>ppt_x</p:attrName>
                                        </p:attrNameLst>
                                      </p:cBhvr>
                                      <p:tavLst>
                                        <p:tav tm="0">
                                          <p:val>
                                            <p:strVal val="0-#ppt_w/2"/>
                                          </p:val>
                                        </p:tav>
                                        <p:tav tm="100000">
                                          <p:val>
                                            <p:strVal val="#ppt_x"/>
                                          </p:val>
                                        </p:tav>
                                      </p:tavLst>
                                    </p:anim>
                                    <p:anim calcmode="lin" valueType="num">
                                      <p:cBhvr additive="base">
                                        <p:cTn id="21" dur="500" fill="hold"/>
                                        <p:tgtEl>
                                          <p:spTgt spid="12903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29028"/>
                                        </p:tgtEl>
                                        <p:attrNameLst>
                                          <p:attrName>style.visibility</p:attrName>
                                        </p:attrNameLst>
                                      </p:cBhvr>
                                      <p:to>
                                        <p:strVal val="visible"/>
                                      </p:to>
                                    </p:set>
                                    <p:animEffect transition="in" filter="fade">
                                      <p:cBhvr>
                                        <p:cTn id="25" dur="500"/>
                                        <p:tgtEl>
                                          <p:spTgt spid="129028"/>
                                        </p:tgtEl>
                                      </p:cBhvr>
                                    </p:animEffect>
                                    <p:anim calcmode="lin" valueType="num">
                                      <p:cBhvr>
                                        <p:cTn id="26" dur="500" fill="hold"/>
                                        <p:tgtEl>
                                          <p:spTgt spid="129028"/>
                                        </p:tgtEl>
                                        <p:attrNameLst>
                                          <p:attrName>ppt_x</p:attrName>
                                        </p:attrNameLst>
                                      </p:cBhvr>
                                      <p:tavLst>
                                        <p:tav tm="0">
                                          <p:val>
                                            <p:strVal val="#ppt_x"/>
                                          </p:val>
                                        </p:tav>
                                        <p:tav tm="100000">
                                          <p:val>
                                            <p:strVal val="#ppt_x"/>
                                          </p:val>
                                        </p:tav>
                                      </p:tavLst>
                                    </p:anim>
                                    <p:anim calcmode="lin" valueType="num">
                                      <p:cBhvr>
                                        <p:cTn id="27" dur="500" fill="hold"/>
                                        <p:tgtEl>
                                          <p:spTgt spid="1290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29033"/>
                                        </p:tgtEl>
                                        <p:attrNameLst>
                                          <p:attrName>style.visibility</p:attrName>
                                        </p:attrNameLst>
                                      </p:cBhvr>
                                      <p:to>
                                        <p:strVal val="visible"/>
                                      </p:to>
                                    </p:set>
                                    <p:animEffect transition="in" filter="fade">
                                      <p:cBhvr>
                                        <p:cTn id="31" dur="500"/>
                                        <p:tgtEl>
                                          <p:spTgt spid="129033"/>
                                        </p:tgtEl>
                                      </p:cBhvr>
                                    </p:animEffect>
                                    <p:anim calcmode="lin" valueType="num">
                                      <p:cBhvr>
                                        <p:cTn id="32" dur="500" fill="hold"/>
                                        <p:tgtEl>
                                          <p:spTgt spid="129033"/>
                                        </p:tgtEl>
                                        <p:attrNameLst>
                                          <p:attrName>ppt_x</p:attrName>
                                        </p:attrNameLst>
                                      </p:cBhvr>
                                      <p:tavLst>
                                        <p:tav tm="0">
                                          <p:val>
                                            <p:strVal val="#ppt_x"/>
                                          </p:val>
                                        </p:tav>
                                        <p:tav tm="100000">
                                          <p:val>
                                            <p:strVal val="#ppt_x"/>
                                          </p:val>
                                        </p:tav>
                                      </p:tavLst>
                                    </p:anim>
                                    <p:anim calcmode="lin" valueType="num">
                                      <p:cBhvr>
                                        <p:cTn id="33" dur="500" fill="hold"/>
                                        <p:tgtEl>
                                          <p:spTgt spid="1290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29035"/>
                                        </p:tgtEl>
                                        <p:attrNameLst>
                                          <p:attrName>style.visibility</p:attrName>
                                        </p:attrNameLst>
                                      </p:cBhvr>
                                      <p:to>
                                        <p:strVal val="visible"/>
                                      </p:to>
                                    </p:set>
                                    <p:animEffect transition="in" filter="fade">
                                      <p:cBhvr>
                                        <p:cTn id="37" dur="500"/>
                                        <p:tgtEl>
                                          <p:spTgt spid="129035"/>
                                        </p:tgtEl>
                                      </p:cBhvr>
                                    </p:animEffect>
                                    <p:anim calcmode="lin" valueType="num">
                                      <p:cBhvr>
                                        <p:cTn id="38" dur="500" fill="hold"/>
                                        <p:tgtEl>
                                          <p:spTgt spid="129035"/>
                                        </p:tgtEl>
                                        <p:attrNameLst>
                                          <p:attrName>ppt_x</p:attrName>
                                        </p:attrNameLst>
                                      </p:cBhvr>
                                      <p:tavLst>
                                        <p:tav tm="0">
                                          <p:val>
                                            <p:strVal val="#ppt_x"/>
                                          </p:val>
                                        </p:tav>
                                        <p:tav tm="100000">
                                          <p:val>
                                            <p:strVal val="#ppt_x"/>
                                          </p:val>
                                        </p:tav>
                                      </p:tavLst>
                                    </p:anim>
                                    <p:anim calcmode="lin" valueType="num">
                                      <p:cBhvr>
                                        <p:cTn id="39" dur="500" fill="hold"/>
                                        <p:tgtEl>
                                          <p:spTgt spid="12903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29036"/>
                                        </p:tgtEl>
                                        <p:attrNameLst>
                                          <p:attrName>style.visibility</p:attrName>
                                        </p:attrNameLst>
                                      </p:cBhvr>
                                      <p:to>
                                        <p:strVal val="visible"/>
                                      </p:to>
                                    </p:set>
                                    <p:animEffect transition="in" filter="fade">
                                      <p:cBhvr>
                                        <p:cTn id="43" dur="500"/>
                                        <p:tgtEl>
                                          <p:spTgt spid="129036"/>
                                        </p:tgtEl>
                                      </p:cBhvr>
                                    </p:animEffect>
                                    <p:anim calcmode="lin" valueType="num">
                                      <p:cBhvr>
                                        <p:cTn id="44" dur="500" fill="hold"/>
                                        <p:tgtEl>
                                          <p:spTgt spid="129036"/>
                                        </p:tgtEl>
                                        <p:attrNameLst>
                                          <p:attrName>ppt_x</p:attrName>
                                        </p:attrNameLst>
                                      </p:cBhvr>
                                      <p:tavLst>
                                        <p:tav tm="0">
                                          <p:val>
                                            <p:strVal val="#ppt_x"/>
                                          </p:val>
                                        </p:tav>
                                        <p:tav tm="100000">
                                          <p:val>
                                            <p:strVal val="#ppt_x"/>
                                          </p:val>
                                        </p:tav>
                                      </p:tavLst>
                                    </p:anim>
                                    <p:anim calcmode="lin" valueType="num">
                                      <p:cBhvr>
                                        <p:cTn id="45" dur="500" fill="hold"/>
                                        <p:tgtEl>
                                          <p:spTgt spid="12903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129037"/>
                                        </p:tgtEl>
                                        <p:attrNameLst>
                                          <p:attrName>style.visibility</p:attrName>
                                        </p:attrNameLst>
                                      </p:cBhvr>
                                      <p:to>
                                        <p:strVal val="visible"/>
                                      </p:to>
                                    </p:set>
                                    <p:anim calcmode="lin" valueType="num">
                                      <p:cBhvr additive="base">
                                        <p:cTn id="49" dur="500" fill="hold"/>
                                        <p:tgtEl>
                                          <p:spTgt spid="129037"/>
                                        </p:tgtEl>
                                        <p:attrNameLst>
                                          <p:attrName>ppt_x</p:attrName>
                                        </p:attrNameLst>
                                      </p:cBhvr>
                                      <p:tavLst>
                                        <p:tav tm="0">
                                          <p:val>
                                            <p:strVal val="0-#ppt_w/2"/>
                                          </p:val>
                                        </p:tav>
                                        <p:tav tm="100000">
                                          <p:val>
                                            <p:strVal val="#ppt_x"/>
                                          </p:val>
                                        </p:tav>
                                      </p:tavLst>
                                    </p:anim>
                                    <p:anim calcmode="lin" valueType="num">
                                      <p:cBhvr additive="base">
                                        <p:cTn id="50" dur="500" fill="hold"/>
                                        <p:tgtEl>
                                          <p:spTgt spid="129037"/>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29032"/>
                                        </p:tgtEl>
                                        <p:attrNameLst>
                                          <p:attrName>style.visibility</p:attrName>
                                        </p:attrNameLst>
                                      </p:cBhvr>
                                      <p:to>
                                        <p:strVal val="visible"/>
                                      </p:to>
                                    </p:set>
                                    <p:animEffect transition="in" filter="fade">
                                      <p:cBhvr>
                                        <p:cTn id="54" dur="500"/>
                                        <p:tgtEl>
                                          <p:spTgt spid="129032"/>
                                        </p:tgtEl>
                                      </p:cBhvr>
                                    </p:animEffect>
                                    <p:anim calcmode="lin" valueType="num">
                                      <p:cBhvr>
                                        <p:cTn id="55" dur="500" fill="hold"/>
                                        <p:tgtEl>
                                          <p:spTgt spid="129032"/>
                                        </p:tgtEl>
                                        <p:attrNameLst>
                                          <p:attrName>ppt_x</p:attrName>
                                        </p:attrNameLst>
                                      </p:cBhvr>
                                      <p:tavLst>
                                        <p:tav tm="0">
                                          <p:val>
                                            <p:strVal val="#ppt_x"/>
                                          </p:val>
                                        </p:tav>
                                        <p:tav tm="100000">
                                          <p:val>
                                            <p:strVal val="#ppt_x"/>
                                          </p:val>
                                        </p:tav>
                                      </p:tavLst>
                                    </p:anim>
                                    <p:anim calcmode="lin" valueType="num">
                                      <p:cBhvr>
                                        <p:cTn id="56" dur="500" fill="hold"/>
                                        <p:tgtEl>
                                          <p:spTgt spid="129032"/>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129034"/>
                                        </p:tgtEl>
                                        <p:attrNameLst>
                                          <p:attrName>style.visibility</p:attrName>
                                        </p:attrNameLst>
                                      </p:cBhvr>
                                      <p:to>
                                        <p:strVal val="visible"/>
                                      </p:to>
                                    </p:set>
                                    <p:animEffect transition="in" filter="fade">
                                      <p:cBhvr>
                                        <p:cTn id="60" dur="500"/>
                                        <p:tgtEl>
                                          <p:spTgt spid="129034"/>
                                        </p:tgtEl>
                                      </p:cBhvr>
                                    </p:animEffect>
                                    <p:anim calcmode="lin" valueType="num">
                                      <p:cBhvr>
                                        <p:cTn id="61" dur="500" fill="hold"/>
                                        <p:tgtEl>
                                          <p:spTgt spid="129034"/>
                                        </p:tgtEl>
                                        <p:attrNameLst>
                                          <p:attrName>ppt_x</p:attrName>
                                        </p:attrNameLst>
                                      </p:cBhvr>
                                      <p:tavLst>
                                        <p:tav tm="0">
                                          <p:val>
                                            <p:strVal val="#ppt_x"/>
                                          </p:val>
                                        </p:tav>
                                        <p:tav tm="100000">
                                          <p:val>
                                            <p:strVal val="#ppt_x"/>
                                          </p:val>
                                        </p:tav>
                                      </p:tavLst>
                                    </p:anim>
                                    <p:anim calcmode="lin" valueType="num">
                                      <p:cBhvr>
                                        <p:cTn id="62" dur="500" fill="hold"/>
                                        <p:tgtEl>
                                          <p:spTgt spid="129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p:bldP spid="129028" grpId="0"/>
      <p:bldP spid="129029" grpId="0"/>
      <p:bldP spid="129030" grpId="0"/>
      <p:bldP spid="129032" grpId="0"/>
      <p:bldP spid="129033" grpId="0"/>
      <p:bldP spid="129034" grpId="0"/>
      <p:bldP spid="129035" grpId="0"/>
      <p:bldP spid="129036" grpId="0"/>
      <p:bldP spid="1290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333375"/>
            <a:ext cx="7561262" cy="1081088"/>
          </a:xfrm>
          <a:prstGeom prst="rect">
            <a:avLst/>
          </a:prstGeom>
          <a:noFill/>
          <a:ln w="25400">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TRAUMA E CERVELLO</a:t>
            </a:r>
            <a:endParaRPr kumimoji="0" lang="it-IT" sz="4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3" name="CasellaDiTesto 2"/>
          <p:cNvSpPr txBox="1"/>
          <p:nvPr/>
        </p:nvSpPr>
        <p:spPr>
          <a:xfrm>
            <a:off x="1458551" y="2636912"/>
            <a:ext cx="6369372" cy="2123658"/>
          </a:xfrm>
          <a:prstGeom prst="rect">
            <a:avLst/>
          </a:prstGeom>
          <a:noFill/>
        </p:spPr>
        <p:txBody>
          <a:bodyPr wrap="none" rtlCol="0">
            <a:spAutoFit/>
          </a:bodyPr>
          <a:lstStyle/>
          <a:p>
            <a:pPr algn="ctr">
              <a:lnSpc>
                <a:spcPct val="150000"/>
              </a:lnSpc>
            </a:pPr>
            <a:r>
              <a:rPr lang="it-IT" sz="4400" b="1" i="1" dirty="0" smtClean="0">
                <a:solidFill>
                  <a:srgbClr val="002060"/>
                </a:solidFill>
                <a:latin typeface="Times New Roman" pitchFamily="18" charset="0"/>
                <a:cs typeface="Times New Roman" pitchFamily="18" charset="0"/>
              </a:rPr>
              <a:t>I MEDIATORI CHIMICI </a:t>
            </a:r>
          </a:p>
          <a:p>
            <a:pPr algn="ctr">
              <a:lnSpc>
                <a:spcPct val="150000"/>
              </a:lnSpc>
            </a:pPr>
            <a:r>
              <a:rPr lang="it-IT" sz="4400" b="1" i="1" dirty="0" smtClean="0">
                <a:solidFill>
                  <a:srgbClr val="002060"/>
                </a:solidFill>
                <a:latin typeface="Times New Roman" pitchFamily="18" charset="0"/>
                <a:cs typeface="Times New Roman" pitchFamily="18" charset="0"/>
              </a:rPr>
              <a:t>DELL’ATTACCAMENTO</a:t>
            </a:r>
            <a:endParaRPr lang="it-IT" sz="44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179388" y="404664"/>
            <a:ext cx="8713787" cy="6247864"/>
          </a:xfrm>
          <a:prstGeom prst="rect">
            <a:avLst/>
          </a:prstGeom>
          <a:noFill/>
          <a:ln w="9525">
            <a:noFill/>
            <a:miter lim="800000"/>
            <a:headEnd/>
            <a:tailEnd/>
          </a:ln>
        </p:spPr>
        <p:txBody>
          <a:bodyPr>
            <a:spAutoFit/>
          </a:bodyPr>
          <a:lstStyle/>
          <a:p>
            <a:pPr algn="ctr"/>
            <a:r>
              <a:rPr lang="en-GB" sz="3200" dirty="0" smtClean="0">
                <a:solidFill>
                  <a:srgbClr val="002060"/>
                </a:solidFill>
                <a:latin typeface="Comic Sans MS" pitchFamily="66" charset="0"/>
              </a:rPr>
              <a:t>Fries A.B.W., </a:t>
            </a:r>
            <a:r>
              <a:rPr lang="en-GB" sz="3200" dirty="0">
                <a:solidFill>
                  <a:srgbClr val="002060"/>
                </a:solidFill>
                <a:latin typeface="Comic Sans MS" pitchFamily="66" charset="0"/>
              </a:rPr>
              <a:t>Ziegler T.E., </a:t>
            </a:r>
            <a:r>
              <a:rPr lang="en-GB" sz="3200" dirty="0" err="1">
                <a:solidFill>
                  <a:srgbClr val="002060"/>
                </a:solidFill>
                <a:latin typeface="Comic Sans MS" pitchFamily="66" charset="0"/>
              </a:rPr>
              <a:t>Kurian</a:t>
            </a:r>
            <a:r>
              <a:rPr lang="en-GB" sz="3200" dirty="0">
                <a:solidFill>
                  <a:srgbClr val="002060"/>
                </a:solidFill>
                <a:latin typeface="Comic Sans MS" pitchFamily="66" charset="0"/>
              </a:rPr>
              <a:t> J.R., </a:t>
            </a:r>
          </a:p>
          <a:p>
            <a:pPr algn="ctr"/>
            <a:r>
              <a:rPr lang="en-GB" sz="3200" dirty="0" err="1">
                <a:solidFill>
                  <a:srgbClr val="002060"/>
                </a:solidFill>
                <a:latin typeface="Comic Sans MS" pitchFamily="66" charset="0"/>
              </a:rPr>
              <a:t>Jacoris</a:t>
            </a:r>
            <a:r>
              <a:rPr lang="en-GB" sz="3200" dirty="0">
                <a:solidFill>
                  <a:srgbClr val="002060"/>
                </a:solidFill>
                <a:latin typeface="Comic Sans MS" pitchFamily="66" charset="0"/>
              </a:rPr>
              <a:t> S., Pollack S.D.</a:t>
            </a:r>
          </a:p>
          <a:p>
            <a:pPr algn="ctr"/>
            <a:endParaRPr lang="en-GB" sz="3200" dirty="0">
              <a:solidFill>
                <a:srgbClr val="002060"/>
              </a:solidFill>
              <a:latin typeface="Comic Sans MS" pitchFamily="66" charset="0"/>
            </a:endParaRPr>
          </a:p>
          <a:p>
            <a:pPr algn="ctr"/>
            <a:r>
              <a:rPr lang="en-US" sz="4400" i="1" dirty="0">
                <a:solidFill>
                  <a:srgbClr val="002060"/>
                </a:solidFill>
                <a:latin typeface="Comic Sans MS" pitchFamily="66" charset="0"/>
              </a:rPr>
              <a:t>Early experience in humans </a:t>
            </a:r>
          </a:p>
          <a:p>
            <a:pPr algn="ctr"/>
            <a:r>
              <a:rPr lang="en-US" sz="4400" i="1" dirty="0">
                <a:solidFill>
                  <a:srgbClr val="002060"/>
                </a:solidFill>
                <a:latin typeface="Comic Sans MS" pitchFamily="66" charset="0"/>
              </a:rPr>
              <a:t>is associated with changes </a:t>
            </a:r>
          </a:p>
          <a:p>
            <a:pPr algn="ctr"/>
            <a:r>
              <a:rPr lang="en-US" sz="4400" i="1" dirty="0">
                <a:solidFill>
                  <a:srgbClr val="002060"/>
                </a:solidFill>
                <a:latin typeface="Comic Sans MS" pitchFamily="66" charset="0"/>
              </a:rPr>
              <a:t>in </a:t>
            </a:r>
            <a:r>
              <a:rPr lang="en-US" sz="4400" i="1" dirty="0" err="1">
                <a:solidFill>
                  <a:srgbClr val="002060"/>
                </a:solidFill>
                <a:latin typeface="Comic Sans MS" pitchFamily="66" charset="0"/>
              </a:rPr>
              <a:t>neuropeptides</a:t>
            </a:r>
            <a:r>
              <a:rPr lang="en-US" sz="4400" i="1" dirty="0">
                <a:solidFill>
                  <a:srgbClr val="002060"/>
                </a:solidFill>
                <a:latin typeface="Comic Sans MS" pitchFamily="66" charset="0"/>
              </a:rPr>
              <a:t> critical for regulating social behavior</a:t>
            </a:r>
            <a:endParaRPr lang="en-US" sz="4400" dirty="0">
              <a:solidFill>
                <a:srgbClr val="002060"/>
              </a:solidFill>
              <a:latin typeface="Comic Sans MS" pitchFamily="66" charset="0"/>
            </a:endParaRPr>
          </a:p>
          <a:p>
            <a:pPr algn="ctr"/>
            <a:endParaRPr lang="en-US" sz="3200" dirty="0">
              <a:solidFill>
                <a:srgbClr val="002060"/>
              </a:solidFill>
              <a:latin typeface="Comic Sans MS" pitchFamily="66" charset="0"/>
            </a:endParaRPr>
          </a:p>
          <a:p>
            <a:pPr algn="ctr"/>
            <a:r>
              <a:rPr lang="en-GB" sz="3200" dirty="0" smtClean="0">
                <a:solidFill>
                  <a:srgbClr val="002060"/>
                </a:solidFill>
                <a:latin typeface="Comic Sans MS" pitchFamily="66" charset="0"/>
              </a:rPr>
              <a:t>Proceedings of National Academy of Sciences, </a:t>
            </a:r>
            <a:r>
              <a:rPr lang="en-GB" sz="3200" dirty="0">
                <a:solidFill>
                  <a:srgbClr val="002060"/>
                </a:solidFill>
                <a:latin typeface="Comic Sans MS" pitchFamily="66" charset="0"/>
              </a:rPr>
              <a:t>November 2005, vol. 102, no. 47, </a:t>
            </a:r>
          </a:p>
          <a:p>
            <a:pPr algn="ctr"/>
            <a:r>
              <a:rPr lang="en-GB" sz="3200" dirty="0">
                <a:solidFill>
                  <a:srgbClr val="002060"/>
                </a:solidFill>
                <a:latin typeface="Comic Sans MS" pitchFamily="66" charset="0"/>
              </a:rPr>
              <a:t>pp. 17237-17240.</a:t>
            </a:r>
            <a:endParaRPr lang="it-IT" sz="3200"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4624"/>
            <a:ext cx="8956298" cy="6817251"/>
          </a:xfrm>
          <a:prstGeom prst="rect">
            <a:avLst/>
          </a:prstGeom>
          <a:scene3d>
            <a:camera prst="orthographicFront"/>
            <a:lightRig rig="threePt" dir="t"/>
          </a:scene3d>
          <a:sp3d>
            <a:bevelT/>
          </a:sp3d>
        </p:spPr>
        <p:txBody>
          <a:bodyPr>
            <a:spAutoFit/>
          </a:bodyPr>
          <a:lstStyle/>
          <a:p>
            <a:pPr algn="just" fontAlgn="auto">
              <a:spcBef>
                <a:spcPts val="0"/>
              </a:spcBef>
              <a:spcAft>
                <a:spcPts val="0"/>
              </a:spcAft>
              <a:defRPr/>
            </a:pPr>
            <a:r>
              <a:rPr lang="it-IT" sz="1900" dirty="0">
                <a:solidFill>
                  <a:srgbClr val="002060"/>
                </a:solidFill>
                <a:latin typeface="Comic Sans MS" pitchFamily="66" charset="0"/>
                <a:cs typeface="+mn-cs"/>
              </a:rPr>
              <a:t>La costruzione di legami di attaccamento è una componente centrale delle relazioni umane. I piccoli iniziano tale attaccamento fin dalla nascita e questi legami sociali forniscono una regolazione emotiva fino all'età adulta. </a:t>
            </a:r>
          </a:p>
          <a:p>
            <a:pPr algn="just" fontAlgn="auto">
              <a:spcBef>
                <a:spcPts val="0"/>
              </a:spcBef>
              <a:spcAft>
                <a:spcPts val="0"/>
              </a:spcAft>
              <a:defRPr/>
            </a:pPr>
            <a:r>
              <a:rPr lang="it-IT" sz="1900" dirty="0">
                <a:solidFill>
                  <a:srgbClr val="002060"/>
                </a:solidFill>
                <a:latin typeface="Comic Sans MS" pitchFamily="66" charset="0"/>
                <a:cs typeface="+mn-cs"/>
              </a:rPr>
              <a:t>E' difficile studiare la base biologica di questi comportamenti in quanto i bambini sviluppano in parallelo il cervello e le loro esperienze sociali. Il ruolo delle esperienze precoci nella costruzione dei sistemi cerebrali che sottostanno ai comportamenti emozionali può essere studiato in una popolazione che ha avuto esperienze precoci sociali  profondamente deprivanti (orfanotrofi dell'Europa dell'Est), confrontati con soggetti allevati in famiglie normali. </a:t>
            </a:r>
          </a:p>
          <a:p>
            <a:pPr algn="just" fontAlgn="auto">
              <a:spcBef>
                <a:spcPts val="0"/>
              </a:spcBef>
              <a:spcAft>
                <a:spcPts val="0"/>
              </a:spcAft>
              <a:defRPr/>
            </a:pPr>
            <a:endParaRPr lang="it-IT" sz="1900" dirty="0">
              <a:solidFill>
                <a:srgbClr val="002060"/>
              </a:solidFill>
              <a:latin typeface="Comic Sans MS" pitchFamily="66" charset="0"/>
              <a:cs typeface="+mn-cs"/>
            </a:endParaRPr>
          </a:p>
          <a:p>
            <a:pPr algn="just" fontAlgn="auto">
              <a:spcBef>
                <a:spcPts val="0"/>
              </a:spcBef>
              <a:spcAft>
                <a:spcPts val="0"/>
              </a:spcAft>
              <a:defRPr/>
            </a:pPr>
            <a:r>
              <a:rPr lang="it-IT" sz="1900" dirty="0">
                <a:solidFill>
                  <a:srgbClr val="002060"/>
                </a:solidFill>
                <a:latin typeface="Comic Sans MS" pitchFamily="66" charset="0"/>
                <a:cs typeface="+mn-cs"/>
              </a:rPr>
              <a:t>I dati indicano che il sistema della </a:t>
            </a:r>
            <a:r>
              <a:rPr lang="it-IT" sz="1900" b="1" dirty="0">
                <a:solidFill>
                  <a:srgbClr val="002060"/>
                </a:solidFill>
                <a:latin typeface="Comic Sans MS" pitchFamily="66" charset="0"/>
                <a:cs typeface="+mn-cs"/>
              </a:rPr>
              <a:t>vasopressina </a:t>
            </a:r>
            <a:r>
              <a:rPr lang="it-IT" sz="1900" dirty="0">
                <a:solidFill>
                  <a:srgbClr val="002060"/>
                </a:solidFill>
                <a:latin typeface="Comic Sans MS" pitchFamily="66" charset="0"/>
                <a:cs typeface="+mn-cs"/>
              </a:rPr>
              <a:t>e dell'</a:t>
            </a:r>
            <a:r>
              <a:rPr lang="it-IT" sz="1900" b="1" dirty="0" err="1">
                <a:solidFill>
                  <a:srgbClr val="002060"/>
                </a:solidFill>
                <a:latin typeface="Comic Sans MS" pitchFamily="66" charset="0"/>
                <a:cs typeface="+mn-cs"/>
              </a:rPr>
              <a:t>ossitocina</a:t>
            </a:r>
            <a:r>
              <a:rPr lang="it-IT" sz="1900" dirty="0">
                <a:solidFill>
                  <a:srgbClr val="002060"/>
                </a:solidFill>
                <a:latin typeface="Comic Sans MS" pitchFamily="66" charset="0"/>
                <a:cs typeface="+mn-cs"/>
              </a:rPr>
              <a:t>, che sono critici nella regolazione dei comportamenti emotivi e dei rapporti sociali, sono influenzati da queste esperienze precoci. Sappiamo che questi </a:t>
            </a:r>
            <a:r>
              <a:rPr lang="it-IT" sz="1900" dirty="0" err="1">
                <a:solidFill>
                  <a:srgbClr val="002060"/>
                </a:solidFill>
                <a:latin typeface="Comic Sans MS" pitchFamily="66" charset="0"/>
                <a:cs typeface="+mn-cs"/>
              </a:rPr>
              <a:t>neuropeptidi</a:t>
            </a:r>
            <a:r>
              <a:rPr lang="it-IT" sz="1900" dirty="0">
                <a:solidFill>
                  <a:srgbClr val="002060"/>
                </a:solidFill>
                <a:latin typeface="Comic Sans MS" pitchFamily="66" charset="0"/>
                <a:cs typeface="+mn-cs"/>
              </a:rPr>
              <a:t> sono associati, negli animali e negli esseri umani, all'emergere dell'attaccamento, alle cure genitoriali, alla regolazione dello stress, alla comunicazione sociale, alla reattività emotiva. OT e VP sono aumentate dalle esperienze sociali piacevoli, come l'essere toccati in modo confortante. Più crescono questi ormoni, più gli animali diventano socievoli, formano attaccamenti selettivi, costruiscono memorie di queste interazioni positive. I recettori dell'OT sono associati ai circuiti della gratificazione </a:t>
            </a:r>
            <a:r>
              <a:rPr lang="it-IT" sz="1900" dirty="0" smtClean="0">
                <a:solidFill>
                  <a:srgbClr val="002060"/>
                </a:solidFill>
                <a:latin typeface="Comic Sans MS" pitchFamily="66" charset="0"/>
                <a:cs typeface="+mn-cs"/>
              </a:rPr>
              <a:t>(dopamina) e </a:t>
            </a:r>
            <a:r>
              <a:rPr lang="it-IT" sz="1900" dirty="0">
                <a:solidFill>
                  <a:srgbClr val="002060"/>
                </a:solidFill>
                <a:latin typeface="Comic Sans MS" pitchFamily="66" charset="0"/>
                <a:cs typeface="+mn-cs"/>
              </a:rPr>
              <a:t>alla loro connessione con le esperienze sociali, e quindi alla diminuzione dello </a:t>
            </a:r>
            <a:r>
              <a:rPr lang="it-IT" sz="1900" dirty="0" smtClean="0">
                <a:solidFill>
                  <a:srgbClr val="002060"/>
                </a:solidFill>
                <a:latin typeface="Comic Sans MS" pitchFamily="66" charset="0"/>
                <a:cs typeface="+mn-cs"/>
              </a:rPr>
              <a:t>stress, sia nel piccolo che nel caregiver.</a:t>
            </a:r>
            <a:endParaRPr lang="it-IT" sz="1900" dirty="0">
              <a:solidFill>
                <a:srgbClr val="002060"/>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643438" y="2955925"/>
            <a:ext cx="4465637" cy="2560638"/>
          </a:xfrm>
          <a:prstGeom prst="rect">
            <a:avLst/>
          </a:prstGeom>
          <a:noFill/>
          <a:ln w="9525">
            <a:noFill/>
            <a:miter lim="800000"/>
            <a:headEnd/>
            <a:tailEnd/>
          </a:ln>
        </p:spPr>
        <p:txBody>
          <a:bodyPr anchor="ctr">
            <a:spAutoFit/>
          </a:bodyPr>
          <a:lstStyle/>
          <a:p>
            <a:pPr>
              <a:tabLst>
                <a:tab pos="5486400" algn="r"/>
              </a:tabLst>
            </a:pPr>
            <a:r>
              <a:rPr lang="it-IT" sz="2200" b="1" dirty="0">
                <a:solidFill>
                  <a:srgbClr val="002060"/>
                </a:solidFill>
                <a:latin typeface="Times New Roman" pitchFamily="18" charset="0"/>
                <a:cs typeface="Times New Roman" pitchFamily="18" charset="0"/>
              </a:rPr>
              <a:t>Alterazioni dello stato di coscienza</a:t>
            </a:r>
            <a:r>
              <a:rPr lang="it-IT" sz="2000" dirty="0">
                <a:solidFill>
                  <a:srgbClr val="002060"/>
                </a:solidFill>
                <a:latin typeface="Times New Roman" pitchFamily="18" charset="0"/>
                <a:cs typeface="Times New Roman" pitchFamily="18" charset="0"/>
              </a:rPr>
              <a:t> </a:t>
            </a:r>
            <a:endParaRPr lang="it-IT" sz="2000" dirty="0">
              <a:solidFill>
                <a:srgbClr val="002060"/>
              </a:solidFill>
              <a:latin typeface="Times New Roman" pitchFamily="18" charset="0"/>
            </a:endParaRPr>
          </a:p>
          <a:p>
            <a:pPr eaLnBrk="0" hangingPunct="0">
              <a:buFontTx/>
              <a:buChar char="•"/>
              <a:tabLst>
                <a:tab pos="5486400" algn="r"/>
              </a:tabLst>
            </a:pPr>
            <a:r>
              <a:rPr lang="it-IT" sz="2000" dirty="0">
                <a:solidFill>
                  <a:srgbClr val="002060"/>
                </a:solidFill>
                <a:latin typeface="Times New Roman" pitchFamily="18" charset="0"/>
                <a:cs typeface="Times New Roman" pitchFamily="18" charset="0"/>
              </a:rPr>
              <a:t>amnesia o ricordi intrusivi degli eventi traumatici</a:t>
            </a:r>
            <a:endParaRPr lang="it-IT" sz="2000" dirty="0">
              <a:solidFill>
                <a:srgbClr val="002060"/>
              </a:solidFill>
              <a:latin typeface="Times New Roman" pitchFamily="18" charset="0"/>
            </a:endParaRPr>
          </a:p>
          <a:p>
            <a:pPr eaLnBrk="0" hangingPunct="0">
              <a:buFontTx/>
              <a:buChar char="•"/>
              <a:tabLst>
                <a:tab pos="5486400" algn="r"/>
              </a:tabLst>
            </a:pPr>
            <a:r>
              <a:rPr lang="it-IT" sz="2000" dirty="0">
                <a:solidFill>
                  <a:srgbClr val="002060"/>
                </a:solidFill>
                <a:latin typeface="Times New Roman" pitchFamily="18" charset="0"/>
                <a:cs typeface="Times New Roman" pitchFamily="18" charset="0"/>
              </a:rPr>
              <a:t>episodi dissociativi transitori</a:t>
            </a:r>
            <a:endParaRPr lang="it-IT" sz="2000" dirty="0">
              <a:solidFill>
                <a:srgbClr val="002060"/>
              </a:solidFill>
              <a:latin typeface="Times New Roman" pitchFamily="18" charset="0"/>
            </a:endParaRPr>
          </a:p>
          <a:p>
            <a:pPr eaLnBrk="0" hangingPunct="0">
              <a:buFontTx/>
              <a:buChar char="•"/>
              <a:tabLst>
                <a:tab pos="5486400" algn="r"/>
              </a:tabLst>
            </a:pPr>
            <a:r>
              <a:rPr lang="it-IT" sz="2000" dirty="0">
                <a:solidFill>
                  <a:srgbClr val="002060"/>
                </a:solidFill>
                <a:latin typeface="Times New Roman" pitchFamily="18" charset="0"/>
                <a:cs typeface="Times New Roman" pitchFamily="18" charset="0"/>
              </a:rPr>
              <a:t>depersonalizzazione/</a:t>
            </a:r>
            <a:r>
              <a:rPr lang="it-IT" sz="2000" dirty="0" err="1">
                <a:solidFill>
                  <a:srgbClr val="002060"/>
                </a:solidFill>
                <a:latin typeface="Times New Roman" pitchFamily="18" charset="0"/>
                <a:cs typeface="Times New Roman" pitchFamily="18" charset="0"/>
              </a:rPr>
              <a:t>derealizzazione</a:t>
            </a:r>
            <a:endParaRPr lang="it-IT" sz="2000" dirty="0">
              <a:solidFill>
                <a:srgbClr val="002060"/>
              </a:solidFill>
              <a:latin typeface="Times New Roman" pitchFamily="18" charset="0"/>
            </a:endParaRPr>
          </a:p>
          <a:p>
            <a:pPr eaLnBrk="0" hangingPunct="0">
              <a:buFontTx/>
              <a:buChar char="•"/>
              <a:tabLst>
                <a:tab pos="5486400" algn="r"/>
              </a:tabLst>
            </a:pPr>
            <a:r>
              <a:rPr lang="it-IT" sz="2000" dirty="0">
                <a:solidFill>
                  <a:srgbClr val="002060"/>
                </a:solidFill>
                <a:latin typeface="Times New Roman" pitchFamily="18" charset="0"/>
                <a:cs typeface="Times New Roman" pitchFamily="18" charset="0"/>
              </a:rPr>
              <a:t>rivivere esperienze, come sintomi intrusivi da PTSD  o come ruminazione cognitiva e preoccupazione continua</a:t>
            </a:r>
            <a:endParaRPr lang="it-IT" sz="2000" dirty="0">
              <a:solidFill>
                <a:srgbClr val="002060"/>
              </a:solidFill>
              <a:latin typeface="Times New Roman" pitchFamily="18" charset="0"/>
            </a:endParaRPr>
          </a:p>
        </p:txBody>
      </p:sp>
      <p:sp>
        <p:nvSpPr>
          <p:cNvPr id="3075" name="Rectangle 6"/>
          <p:cNvSpPr>
            <a:spLocks noChangeArrowheads="1"/>
          </p:cNvSpPr>
          <p:nvPr/>
        </p:nvSpPr>
        <p:spPr bwMode="auto">
          <a:xfrm>
            <a:off x="2947988" y="6551712"/>
            <a:ext cx="5874365" cy="307777"/>
          </a:xfrm>
          <a:prstGeom prst="rect">
            <a:avLst/>
          </a:prstGeom>
          <a:noFill/>
          <a:ln w="9525">
            <a:noFill/>
            <a:miter lim="800000"/>
            <a:headEnd/>
            <a:tailEnd/>
          </a:ln>
        </p:spPr>
        <p:txBody>
          <a:bodyPr wrap="none" anchor="ctr">
            <a:spAutoFit/>
          </a:bodyPr>
          <a:lstStyle/>
          <a:p>
            <a:r>
              <a:rPr lang="en-GB" sz="1000" dirty="0">
                <a:cs typeface="Times New Roman" pitchFamily="18" charset="0"/>
              </a:rPr>
              <a:t> </a:t>
            </a:r>
            <a:r>
              <a:rPr lang="en-GB" sz="1400" dirty="0">
                <a:solidFill>
                  <a:srgbClr val="002060"/>
                </a:solidFill>
                <a:latin typeface="Times New Roman" pitchFamily="18" charset="0"/>
                <a:cs typeface="Times New Roman" pitchFamily="18" charset="0"/>
              </a:rPr>
              <a:t>Malacrea M. </a:t>
            </a:r>
            <a:r>
              <a:rPr lang="en-GB" sz="1400" dirty="0" smtClean="0">
                <a:solidFill>
                  <a:srgbClr val="002060"/>
                </a:solidFill>
                <a:latin typeface="Times New Roman" pitchFamily="18" charset="0"/>
                <a:cs typeface="Times New Roman" pitchFamily="18" charset="0"/>
              </a:rPr>
              <a:t>Da</a:t>
            </a:r>
            <a:r>
              <a:rPr lang="en-GB" sz="1400" dirty="0">
                <a:solidFill>
                  <a:srgbClr val="002060"/>
                </a:solidFill>
                <a:latin typeface="Times New Roman" pitchFamily="18" charset="0"/>
                <a:cs typeface="Times New Roman" pitchFamily="18" charset="0"/>
              </a:rPr>
              <a:t>: Herman J (1992) Trauma and recovery, SAGE, New York.</a:t>
            </a:r>
            <a:endParaRPr lang="en-GB" sz="1400" dirty="0">
              <a:solidFill>
                <a:srgbClr val="002060"/>
              </a:solidFill>
              <a:latin typeface="Times New Roman" pitchFamily="18" charset="0"/>
            </a:endParaRPr>
          </a:p>
        </p:txBody>
      </p:sp>
      <p:sp>
        <p:nvSpPr>
          <p:cNvPr id="2055" name="Text Box 7"/>
          <p:cNvSpPr txBox="1">
            <a:spLocks noChangeArrowheads="1"/>
          </p:cNvSpPr>
          <p:nvPr/>
        </p:nvSpPr>
        <p:spPr bwMode="auto">
          <a:xfrm>
            <a:off x="900113" y="85725"/>
            <a:ext cx="7377112" cy="519113"/>
          </a:xfrm>
          <a:prstGeom prst="rect">
            <a:avLst/>
          </a:prstGeom>
          <a:noFill/>
          <a:ln w="9525">
            <a:noFill/>
            <a:miter lim="800000"/>
            <a:headEnd/>
            <a:tailEnd/>
          </a:ln>
        </p:spPr>
        <p:txBody>
          <a:bodyPr wrap="none">
            <a:spAutoFit/>
          </a:bodyPr>
          <a:lstStyle/>
          <a:p>
            <a:r>
              <a:rPr lang="it-IT" sz="2800" b="1" dirty="0">
                <a:solidFill>
                  <a:srgbClr val="002060"/>
                </a:solidFill>
                <a:latin typeface="Times New Roman" pitchFamily="18" charset="0"/>
              </a:rPr>
              <a:t>Disturbo Post-Traumatico da Stress Complesso</a:t>
            </a:r>
          </a:p>
        </p:txBody>
      </p:sp>
      <p:sp>
        <p:nvSpPr>
          <p:cNvPr id="2056" name="Text Box 8"/>
          <p:cNvSpPr txBox="1">
            <a:spLocks noChangeArrowheads="1"/>
          </p:cNvSpPr>
          <p:nvPr/>
        </p:nvSpPr>
        <p:spPr bwMode="auto">
          <a:xfrm>
            <a:off x="0" y="787400"/>
            <a:ext cx="9144000" cy="1920875"/>
          </a:xfrm>
          <a:prstGeom prst="rect">
            <a:avLst/>
          </a:prstGeom>
          <a:noFill/>
          <a:ln w="9525">
            <a:noFill/>
            <a:miter lim="800000"/>
            <a:headEnd/>
            <a:tailEnd/>
          </a:ln>
        </p:spPr>
        <p:txBody>
          <a:bodyPr>
            <a:spAutoFit/>
          </a:bodyPr>
          <a:lstStyle/>
          <a:p>
            <a:r>
              <a:rPr lang="it-IT" sz="2000" dirty="0">
                <a:solidFill>
                  <a:srgbClr val="002060"/>
                </a:solidFill>
                <a:latin typeface="Times New Roman" pitchFamily="18" charset="0"/>
              </a:rPr>
              <a:t>Una storia di sottomissione a controllo totalitario per periodi prolungati (mesi o anni). </a:t>
            </a:r>
          </a:p>
          <a:p>
            <a:r>
              <a:rPr lang="it-IT" sz="2000" dirty="0">
                <a:solidFill>
                  <a:srgbClr val="002060"/>
                </a:solidFill>
                <a:latin typeface="Times New Roman" pitchFamily="18" charset="0"/>
              </a:rPr>
              <a:t>- ostaggi, prigionieri di guerra, sopravvissuti a campi di concentramento, a sette religiose </a:t>
            </a:r>
          </a:p>
          <a:p>
            <a:pPr>
              <a:buFontTx/>
              <a:buChar char="-"/>
            </a:pPr>
            <a:r>
              <a:rPr lang="it-IT" sz="2000" dirty="0">
                <a:solidFill>
                  <a:srgbClr val="002060"/>
                </a:solidFill>
                <a:latin typeface="Times New Roman" pitchFamily="18" charset="0"/>
              </a:rPr>
              <a:t>persone soggette a sistemi totalitari nella vita sessuale e domestica, sopravvissuti alla violenza domestica, all'abuso sessuale o fisico subito nell'infanzia e allo sfruttamento sessuale organizzato</a:t>
            </a:r>
          </a:p>
        </p:txBody>
      </p:sp>
      <p:sp>
        <p:nvSpPr>
          <p:cNvPr id="2057" name="Text Box 9"/>
          <p:cNvSpPr txBox="1">
            <a:spLocks noChangeArrowheads="1"/>
          </p:cNvSpPr>
          <p:nvPr/>
        </p:nvSpPr>
        <p:spPr bwMode="auto">
          <a:xfrm>
            <a:off x="107950" y="2922588"/>
            <a:ext cx="4535488" cy="3170237"/>
          </a:xfrm>
          <a:prstGeom prst="rect">
            <a:avLst/>
          </a:prstGeom>
          <a:noFill/>
          <a:ln w="9525">
            <a:noFill/>
            <a:miter lim="800000"/>
            <a:headEnd/>
            <a:tailEnd/>
          </a:ln>
        </p:spPr>
        <p:txBody>
          <a:bodyPr>
            <a:spAutoFit/>
          </a:bodyPr>
          <a:lstStyle/>
          <a:p>
            <a:r>
              <a:rPr lang="it-IT" sz="2200" b="1" dirty="0">
                <a:solidFill>
                  <a:srgbClr val="002060"/>
                </a:solidFill>
                <a:latin typeface="Times New Roman" pitchFamily="18" charset="0"/>
              </a:rPr>
              <a:t>Alterazione nella regolazione degli affetti</a:t>
            </a:r>
            <a:r>
              <a:rPr lang="it-IT" sz="2200" dirty="0">
                <a:solidFill>
                  <a:srgbClr val="002060"/>
                </a:solidFill>
                <a:latin typeface="Times New Roman" pitchFamily="18" charset="0"/>
              </a:rPr>
              <a:t> </a:t>
            </a:r>
          </a:p>
          <a:p>
            <a:pPr>
              <a:buFontTx/>
              <a:buChar char="•"/>
            </a:pPr>
            <a:r>
              <a:rPr lang="it-IT" sz="2000" dirty="0">
                <a:solidFill>
                  <a:srgbClr val="002060"/>
                </a:solidFill>
                <a:latin typeface="Times New Roman" pitchFamily="18" charset="0"/>
              </a:rPr>
              <a:t>stato disforico continuo</a:t>
            </a:r>
          </a:p>
          <a:p>
            <a:pPr>
              <a:buFontTx/>
              <a:buChar char="•"/>
            </a:pPr>
            <a:r>
              <a:rPr lang="it-IT" sz="2000" dirty="0">
                <a:solidFill>
                  <a:srgbClr val="002060"/>
                </a:solidFill>
                <a:latin typeface="Times New Roman" pitchFamily="18" charset="0"/>
              </a:rPr>
              <a:t>preoccupazione </a:t>
            </a:r>
            <a:r>
              <a:rPr lang="it-IT" sz="2000" dirty="0" err="1">
                <a:solidFill>
                  <a:srgbClr val="002060"/>
                </a:solidFill>
                <a:latin typeface="Times New Roman" pitchFamily="18" charset="0"/>
              </a:rPr>
              <a:t>suicidaria</a:t>
            </a:r>
            <a:r>
              <a:rPr lang="it-IT" sz="2000" dirty="0">
                <a:solidFill>
                  <a:srgbClr val="002060"/>
                </a:solidFill>
                <a:latin typeface="Times New Roman" pitchFamily="18" charset="0"/>
              </a:rPr>
              <a:t> cronica</a:t>
            </a:r>
          </a:p>
          <a:p>
            <a:pPr>
              <a:buFontTx/>
              <a:buChar char="•"/>
            </a:pPr>
            <a:r>
              <a:rPr lang="it-IT" sz="2000" dirty="0">
                <a:solidFill>
                  <a:srgbClr val="002060"/>
                </a:solidFill>
                <a:latin typeface="Times New Roman" pitchFamily="18" charset="0"/>
              </a:rPr>
              <a:t>autolesionismo</a:t>
            </a:r>
          </a:p>
          <a:p>
            <a:pPr>
              <a:buFontTx/>
              <a:buChar char="•"/>
            </a:pPr>
            <a:r>
              <a:rPr lang="it-IT" sz="2000" dirty="0">
                <a:solidFill>
                  <a:srgbClr val="002060"/>
                </a:solidFill>
                <a:latin typeface="Times New Roman" pitchFamily="18" charset="0"/>
              </a:rPr>
              <a:t>rabbia esplosiva o eccessivamente inibita (possono alternarsi)</a:t>
            </a:r>
          </a:p>
          <a:p>
            <a:pPr>
              <a:buFontTx/>
              <a:buChar char="•"/>
            </a:pPr>
            <a:r>
              <a:rPr lang="it-IT" sz="2000" dirty="0">
                <a:solidFill>
                  <a:srgbClr val="002060"/>
                </a:solidFill>
                <a:latin typeface="Times New Roman" pitchFamily="18" charset="0"/>
              </a:rPr>
              <a:t>sessualità compulsiva o eccessivamente inibita (possono alternarsi)</a:t>
            </a:r>
          </a:p>
          <a:p>
            <a:endParaRPr lang="it-IT" dirty="0">
              <a:solidFill>
                <a:srgbClr val="0066CC"/>
              </a:solidFill>
            </a:endParaRPr>
          </a:p>
        </p:txBody>
      </p:sp>
      <p:sp>
        <p:nvSpPr>
          <p:cNvPr id="3079" name="Text Box 10"/>
          <p:cNvSpPr txBox="1">
            <a:spLocks noChangeArrowheads="1"/>
          </p:cNvSpPr>
          <p:nvPr/>
        </p:nvSpPr>
        <p:spPr bwMode="auto">
          <a:xfrm>
            <a:off x="96838" y="109538"/>
            <a:ext cx="298450" cy="366712"/>
          </a:xfrm>
          <a:prstGeom prst="rect">
            <a:avLst/>
          </a:prstGeom>
          <a:noFill/>
          <a:ln w="9525">
            <a:noFill/>
            <a:miter lim="800000"/>
            <a:headEnd/>
            <a:tailEnd/>
          </a:ln>
        </p:spPr>
        <p:txBody>
          <a:bodyPr wrap="none">
            <a:spAutoFit/>
          </a:bodyPr>
          <a:lstStyle/>
          <a:p>
            <a:r>
              <a:rPr lang="it-IT" b="1" dirty="0">
                <a:solidFill>
                  <a:srgbClr val="002060"/>
                </a:solidFill>
                <a:latin typeface="Times New Roman"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strVal val="#ppt_w*0.70"/>
                                          </p:val>
                                        </p:tav>
                                        <p:tav tm="100000">
                                          <p:val>
                                            <p:strVal val="#ppt_w"/>
                                          </p:val>
                                        </p:tav>
                                      </p:tavLst>
                                    </p:anim>
                                    <p:anim calcmode="lin" valueType="num">
                                      <p:cBhvr>
                                        <p:cTn id="8" dur="1000" fill="hold"/>
                                        <p:tgtEl>
                                          <p:spTgt spid="2055"/>
                                        </p:tgtEl>
                                        <p:attrNameLst>
                                          <p:attrName>ppt_h</p:attrName>
                                        </p:attrNameLst>
                                      </p:cBhvr>
                                      <p:tavLst>
                                        <p:tav tm="0">
                                          <p:val>
                                            <p:strVal val="#ppt_h"/>
                                          </p:val>
                                        </p:tav>
                                        <p:tav tm="100000">
                                          <p:val>
                                            <p:strVal val="#ppt_h"/>
                                          </p:val>
                                        </p:tav>
                                      </p:tavLst>
                                    </p:anim>
                                    <p:animEffect transition="in" filter="fade">
                                      <p:cBhvr>
                                        <p:cTn id="9" dur="1000"/>
                                        <p:tgtEl>
                                          <p:spTgt spid="205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p:cTn id="13" dur="1000" fill="hold"/>
                                        <p:tgtEl>
                                          <p:spTgt spid="2056"/>
                                        </p:tgtEl>
                                        <p:attrNameLst>
                                          <p:attrName>ppt_w</p:attrName>
                                        </p:attrNameLst>
                                      </p:cBhvr>
                                      <p:tavLst>
                                        <p:tav tm="0">
                                          <p:val>
                                            <p:strVal val="#ppt_w*0.70"/>
                                          </p:val>
                                        </p:tav>
                                        <p:tav tm="100000">
                                          <p:val>
                                            <p:strVal val="#ppt_w"/>
                                          </p:val>
                                        </p:tav>
                                      </p:tavLst>
                                    </p:anim>
                                    <p:anim calcmode="lin" valueType="num">
                                      <p:cBhvr>
                                        <p:cTn id="14" dur="1000" fill="hold"/>
                                        <p:tgtEl>
                                          <p:spTgt spid="2056"/>
                                        </p:tgtEl>
                                        <p:attrNameLst>
                                          <p:attrName>ppt_h</p:attrName>
                                        </p:attrNameLst>
                                      </p:cBhvr>
                                      <p:tavLst>
                                        <p:tav tm="0">
                                          <p:val>
                                            <p:strVal val="#ppt_h"/>
                                          </p:val>
                                        </p:tav>
                                        <p:tav tm="100000">
                                          <p:val>
                                            <p:strVal val="#ppt_h"/>
                                          </p:val>
                                        </p:tav>
                                      </p:tavLst>
                                    </p:anim>
                                    <p:animEffect transition="in" filter="fade">
                                      <p:cBhvr>
                                        <p:cTn id="15" dur="1000"/>
                                        <p:tgtEl>
                                          <p:spTgt spid="2056"/>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wedge">
                                      <p:cBhvr>
                                        <p:cTn id="19" dur="2000"/>
                                        <p:tgtEl>
                                          <p:spTgt spid="2057"/>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edge">
                                      <p:cBhvr>
                                        <p:cTn id="2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5" grpId="0"/>
      <p:bldP spid="2056" grpId="0"/>
      <p:bldP spid="205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p:cNvSpPr txBox="1">
            <a:spLocks noChangeArrowheads="1"/>
          </p:cNvSpPr>
          <p:nvPr/>
        </p:nvSpPr>
        <p:spPr bwMode="auto">
          <a:xfrm>
            <a:off x="107950" y="61913"/>
            <a:ext cx="8891588" cy="3602037"/>
          </a:xfrm>
          <a:prstGeom prst="rect">
            <a:avLst/>
          </a:prstGeom>
          <a:noFill/>
          <a:ln w="9525">
            <a:noFill/>
            <a:miter lim="800000"/>
            <a:headEnd/>
            <a:tailEnd/>
          </a:ln>
        </p:spPr>
        <p:txBody>
          <a:bodyPr>
            <a:spAutoFit/>
          </a:bodyPr>
          <a:lstStyle/>
          <a:p>
            <a:r>
              <a:rPr lang="it-IT" sz="1900" dirty="0">
                <a:solidFill>
                  <a:srgbClr val="002060"/>
                </a:solidFill>
                <a:latin typeface="Comic Sans MS" pitchFamily="66" charset="0"/>
              </a:rPr>
              <a:t>Il campione è stato costituito da 18 bambini di 4 anni e mezzo che sono stati allevati in orfanotrofi deprivanti dalla nascita fino a un'età compresa tra 7 e 42 mesi, confrontato con un campione di controllo analogo per tutte le caratteristiche costituito da 21 bambini allevati in famiglie normali. Sono stati esclusi dal campione bambini che erano stati esposti in gravidanza all'alcolismo delle madri, che avessero anomalie alla nascita o nello sviluppo. I bambini del campione erano stati nella loro famiglia adottiva in media 3 anni (da 10 a 48 mesi), per dare loro il tempo di adattarsi al nuovo ambiente.</a:t>
            </a:r>
          </a:p>
          <a:p>
            <a:r>
              <a:rPr lang="it-IT" sz="1900" dirty="0">
                <a:solidFill>
                  <a:srgbClr val="002060"/>
                </a:solidFill>
                <a:latin typeface="Comic Sans MS" pitchFamily="66" charset="0"/>
                <a:cs typeface="Times New Roman" pitchFamily="18" charset="0"/>
              </a:rPr>
              <a:t>Tutti i bambini sono stati sottoposti a un ‘gioco’, uguale per tutti, che comportava un contatto fisico rassicurante e gratificante con la madre adottiva. Dopo la fine del gioco veniva raccolto un campione di urine, su cui venivano misurati OT e VP.</a:t>
            </a:r>
          </a:p>
        </p:txBody>
      </p:sp>
      <p:sp>
        <p:nvSpPr>
          <p:cNvPr id="3" name="CasellaDiTesto 2"/>
          <p:cNvSpPr txBox="1">
            <a:spLocks noChangeArrowheads="1"/>
          </p:cNvSpPr>
          <p:nvPr/>
        </p:nvSpPr>
        <p:spPr bwMode="auto">
          <a:xfrm>
            <a:off x="179388" y="3802063"/>
            <a:ext cx="8785225" cy="2862262"/>
          </a:xfrm>
          <a:prstGeom prst="rect">
            <a:avLst/>
          </a:prstGeom>
          <a:noFill/>
          <a:ln w="9525">
            <a:noFill/>
            <a:miter lim="800000"/>
            <a:headEnd/>
            <a:tailEnd/>
          </a:ln>
        </p:spPr>
        <p:txBody>
          <a:bodyPr>
            <a:spAutoFit/>
          </a:bodyPr>
          <a:lstStyle/>
          <a:p>
            <a:pPr algn="just"/>
            <a:r>
              <a:rPr lang="it-IT" sz="2000" i="1" dirty="0">
                <a:solidFill>
                  <a:srgbClr val="002060"/>
                </a:solidFill>
                <a:latin typeface="Comic Sans MS" pitchFamily="66" charset="0"/>
                <a:cs typeface="Times New Roman" pitchFamily="18" charset="0"/>
              </a:rPr>
              <a:t>I livelli basali di VP </a:t>
            </a:r>
            <a:r>
              <a:rPr lang="it-IT" sz="2000" i="1" dirty="0">
                <a:solidFill>
                  <a:srgbClr val="002060"/>
                </a:solidFill>
                <a:latin typeface="Comic Sans MS" pitchFamily="66" charset="0"/>
              </a:rPr>
              <a:t>erano in generale più bassi nei soggetti deprivati. Questo risultato fa pensare che la deprivazione sociale precoce possa inibire lo sviluppo del sistema VP, critico per il riconoscimento dei familiari, fattore chiave nella formazione dei legami.</a:t>
            </a:r>
          </a:p>
          <a:p>
            <a:r>
              <a:rPr lang="it-IT" sz="2000" i="1" dirty="0">
                <a:solidFill>
                  <a:srgbClr val="002060"/>
                </a:solidFill>
                <a:latin typeface="Comic Sans MS" pitchFamily="66" charset="0"/>
                <a:cs typeface="Times New Roman" pitchFamily="18" charset="0"/>
              </a:rPr>
              <a:t>E' stato poi valutato quanto questi sistemi di </a:t>
            </a:r>
            <a:r>
              <a:rPr lang="it-IT" sz="2000" i="1" dirty="0" err="1">
                <a:solidFill>
                  <a:srgbClr val="002060"/>
                </a:solidFill>
                <a:latin typeface="Comic Sans MS" pitchFamily="66" charset="0"/>
                <a:cs typeface="Times New Roman" pitchFamily="18" charset="0"/>
              </a:rPr>
              <a:t>neuropeptidi</a:t>
            </a:r>
            <a:r>
              <a:rPr lang="it-IT" sz="2000" i="1" dirty="0">
                <a:solidFill>
                  <a:srgbClr val="002060"/>
                </a:solidFill>
                <a:latin typeface="Comic Sans MS" pitchFamily="66" charset="0"/>
                <a:cs typeface="Times New Roman" pitchFamily="18" charset="0"/>
              </a:rPr>
              <a:t> rispondessero alle interazioni sociali dinamiche, in quanto le relazioni e le emozioni sono intrinsecamente processi di regolazione. Dopo interazione fisica con il datore di cura (la madre) i livelli di OT crescevano come atteso nei soggetti normali, ma non nei soggetti deprivati. </a:t>
            </a:r>
            <a:endParaRPr lang="it-IT" sz="2000" i="1" dirty="0">
              <a:solidFill>
                <a:srgbClr val="00206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1"/>
          <p:cNvSpPr>
            <a:spLocks noChangeArrowheads="1"/>
          </p:cNvSpPr>
          <p:nvPr/>
        </p:nvSpPr>
        <p:spPr bwMode="auto">
          <a:xfrm>
            <a:off x="250825" y="765175"/>
            <a:ext cx="8642350" cy="3354388"/>
          </a:xfrm>
          <a:prstGeom prst="rect">
            <a:avLst/>
          </a:prstGeom>
          <a:noFill/>
          <a:ln w="9525">
            <a:noFill/>
            <a:miter lim="800000"/>
            <a:headEnd/>
            <a:tailEnd/>
          </a:ln>
        </p:spPr>
        <p:txBody>
          <a:bodyPr>
            <a:spAutoFit/>
          </a:bodyPr>
          <a:lstStyle/>
          <a:p>
            <a:pPr algn="just"/>
            <a:r>
              <a:rPr lang="it-IT" sz="2000" dirty="0">
                <a:solidFill>
                  <a:srgbClr val="002060"/>
                </a:solidFill>
                <a:latin typeface="Comic Sans MS" pitchFamily="66" charset="0"/>
                <a:cs typeface="Times New Roman" pitchFamily="18" charset="0"/>
              </a:rPr>
              <a:t>Anche se va notato che non tutti i bambini deprivati sviluppano lo stesso tipo di problemi e che anche bambini con una bassa reattività ormonale possono ottenere nel tempo soddisfacenti relazioni interpersonali, lo studio dà ragione delle</a:t>
            </a:r>
            <a:r>
              <a:rPr lang="it-IT" sz="2000" dirty="0">
                <a:solidFill>
                  <a:srgbClr val="002060"/>
                </a:solidFill>
                <a:latin typeface="Comic Sans MS" pitchFamily="66" charset="0"/>
              </a:rPr>
              <a:t> difficoltà gravi osservate frequentemente nei bambini che hanno ricevuto cure aberranti. </a:t>
            </a:r>
          </a:p>
          <a:p>
            <a:pPr algn="just"/>
            <a:endParaRPr lang="it-IT" sz="2000" dirty="0">
              <a:solidFill>
                <a:srgbClr val="002060"/>
              </a:solidFill>
              <a:latin typeface="Comic Sans MS" pitchFamily="66" charset="0"/>
            </a:endParaRPr>
          </a:p>
          <a:p>
            <a:pPr algn="just"/>
            <a:r>
              <a:rPr lang="it-IT" sz="2400" dirty="0">
                <a:solidFill>
                  <a:srgbClr val="002060"/>
                </a:solidFill>
                <a:latin typeface="Comic Sans MS" pitchFamily="66" charset="0"/>
              </a:rPr>
              <a:t>Si conferma che l'esperienza precoce ha un ruolo fondamentale nello sviluppo di quei sistemi cerebrali che regolano aspetti basilari del comportamento sociale umano.</a:t>
            </a:r>
          </a:p>
          <a:p>
            <a:endParaRPr lang="it-IT" sz="2000" dirty="0">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b="1" smtClean="0">
                <a:solidFill>
                  <a:srgbClr val="003399"/>
                </a:solidFill>
                <a:latin typeface="Times New Roman" pitchFamily="18" charset="0"/>
              </a:rPr>
              <a:t>LA RIATTIVABILITA’</a:t>
            </a:r>
          </a:p>
        </p:txBody>
      </p:sp>
      <p:sp>
        <p:nvSpPr>
          <p:cNvPr id="11267" name="Rectangle 3"/>
          <p:cNvSpPr>
            <a:spLocks noGrp="1" noChangeArrowheads="1"/>
          </p:cNvSpPr>
          <p:nvPr>
            <p:ph idx="1"/>
          </p:nvPr>
        </p:nvSpPr>
        <p:spPr/>
        <p:txBody>
          <a:bodyPr/>
          <a:lstStyle/>
          <a:p>
            <a:pPr eaLnBrk="1" hangingPunct="1"/>
            <a:endParaRPr lang="it-IT" i="1" dirty="0" smtClean="0"/>
          </a:p>
          <a:p>
            <a:pPr algn="ctr" eaLnBrk="1" hangingPunct="1">
              <a:buFontTx/>
              <a:buNone/>
            </a:pPr>
            <a:r>
              <a:rPr lang="it-IT" dirty="0" smtClean="0">
                <a:solidFill>
                  <a:srgbClr val="003399"/>
                </a:solidFill>
                <a:latin typeface="Times New Roman" pitchFamily="18" charset="0"/>
              </a:rPr>
              <a:t>IMPREDICIBILE</a:t>
            </a:r>
          </a:p>
          <a:p>
            <a:pPr algn="ctr" eaLnBrk="1" hangingPunct="1">
              <a:buFontTx/>
              <a:buNone/>
            </a:pPr>
            <a:endParaRPr lang="it-IT" dirty="0" smtClean="0">
              <a:solidFill>
                <a:srgbClr val="003399"/>
              </a:solidFill>
              <a:latin typeface="Times New Roman" pitchFamily="18" charset="0"/>
            </a:endParaRPr>
          </a:p>
          <a:p>
            <a:pPr algn="ctr" eaLnBrk="1" hangingPunct="1">
              <a:buFontTx/>
              <a:buNone/>
            </a:pPr>
            <a:endParaRPr lang="it-IT" dirty="0" smtClean="0">
              <a:solidFill>
                <a:srgbClr val="003399"/>
              </a:solidFill>
              <a:latin typeface="Times New Roman" pitchFamily="18" charset="0"/>
            </a:endParaRPr>
          </a:p>
          <a:p>
            <a:pPr algn="ctr" eaLnBrk="1" hangingPunct="1">
              <a:buFontTx/>
              <a:buNone/>
            </a:pPr>
            <a:r>
              <a:rPr lang="it-IT" dirty="0" smtClean="0">
                <a:solidFill>
                  <a:srgbClr val="003399"/>
                </a:solidFill>
                <a:latin typeface="Times New Roman" pitchFamily="18" charset="0"/>
              </a:rPr>
              <a:t>AUTOMATICA</a:t>
            </a:r>
          </a:p>
        </p:txBody>
      </p:sp>
      <p:sp>
        <p:nvSpPr>
          <p:cNvPr id="19460" name="Text Box 4"/>
          <p:cNvSpPr txBox="1">
            <a:spLocks noChangeArrowheads="1"/>
          </p:cNvSpPr>
          <p:nvPr/>
        </p:nvSpPr>
        <p:spPr bwMode="auto">
          <a:xfrm>
            <a:off x="7648575" y="6400800"/>
            <a:ext cx="184150" cy="366713"/>
          </a:xfrm>
          <a:prstGeom prst="rect">
            <a:avLst/>
          </a:prstGeom>
          <a:noFill/>
          <a:ln w="9525">
            <a:noFill/>
            <a:miter lim="800000"/>
            <a:headEnd/>
            <a:tailEnd/>
          </a:ln>
        </p:spPr>
        <p:txBody>
          <a:bodyPr wrap="none">
            <a:spAutoFit/>
          </a:bodyPr>
          <a:lstStyle/>
          <a:p>
            <a:endParaRPr lang="it-IT"/>
          </a:p>
        </p:txBody>
      </p:sp>
      <p:sp>
        <p:nvSpPr>
          <p:cNvPr id="19462"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animEffect transition="in" filter="fade">
                                      <p:cBhvr>
                                        <p:cTn id="11"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55700" y="246063"/>
            <a:ext cx="6353175" cy="598487"/>
          </a:xfrm>
          <a:prstGeom prst="rect">
            <a:avLst/>
          </a:prstGeom>
          <a:noFill/>
          <a:ln w="19050">
            <a:solidFill>
              <a:schemeClr val="bg1"/>
            </a:solidFill>
            <a:miter lim="800000"/>
            <a:headEnd/>
            <a:tailEnd/>
          </a:ln>
        </p:spPr>
        <p:txBody>
          <a:bodyPr wrap="none" anchor="ctr">
            <a:spAutoFit/>
          </a:bodyPr>
          <a:lstStyle/>
          <a:p>
            <a:pPr algn="ctr"/>
            <a:r>
              <a:rPr lang="it-IT" sz="3200" b="1">
                <a:solidFill>
                  <a:srgbClr val="003399"/>
                </a:solidFill>
                <a:latin typeface="Times New Roman" pitchFamily="18" charset="0"/>
                <a:cs typeface="Times New Roman" pitchFamily="18" charset="0"/>
              </a:rPr>
              <a:t>I RIATTIVATORI TRAUMATICI</a:t>
            </a:r>
            <a:endParaRPr lang="it-IT" sz="3200" b="1" i="1">
              <a:solidFill>
                <a:srgbClr val="003399"/>
              </a:solidFill>
              <a:latin typeface="Times New Roman" pitchFamily="18" charset="0"/>
              <a:cs typeface="Times New Roman" pitchFamily="18" charset="0"/>
            </a:endParaRPr>
          </a:p>
        </p:txBody>
      </p:sp>
      <p:sp>
        <p:nvSpPr>
          <p:cNvPr id="12292" name="Rectangle 4"/>
          <p:cNvSpPr>
            <a:spLocks noChangeArrowheads="1"/>
          </p:cNvSpPr>
          <p:nvPr/>
        </p:nvSpPr>
        <p:spPr bwMode="auto">
          <a:xfrm>
            <a:off x="1835150" y="1125538"/>
            <a:ext cx="5616575" cy="5216525"/>
          </a:xfrm>
          <a:prstGeom prst="rect">
            <a:avLst/>
          </a:prstGeom>
          <a:noFill/>
          <a:ln w="9525">
            <a:noFill/>
            <a:miter lim="800000"/>
            <a:headEnd/>
            <a:tailEnd/>
          </a:ln>
        </p:spPr>
        <p:txBody>
          <a:bodyPr>
            <a:spAutoFit/>
          </a:bodyPr>
          <a:lstStyle/>
          <a:p>
            <a:r>
              <a:rPr lang="it-IT" sz="2800" b="1" i="1" u="sng">
                <a:solidFill>
                  <a:srgbClr val="0033CC"/>
                </a:solidFill>
                <a:latin typeface="Times New Roman" pitchFamily="18" charset="0"/>
                <a:cs typeface="Times New Roman" pitchFamily="18" charset="0"/>
              </a:rPr>
              <a:t>LE ESPERIENZE NEGATIVE</a:t>
            </a:r>
          </a:p>
          <a:p>
            <a:r>
              <a:rPr lang="it-IT" sz="2800" b="1">
                <a:solidFill>
                  <a:srgbClr val="0033CC"/>
                </a:solidFill>
                <a:latin typeface="Times New Roman" pitchFamily="18" charset="0"/>
                <a:cs typeface="Times New Roman" pitchFamily="18" charset="0"/>
              </a:rPr>
              <a:t>     Le revittimizzazioni</a:t>
            </a:r>
          </a:p>
          <a:p>
            <a:endParaRPr lang="it-IT" sz="2800" b="1">
              <a:solidFill>
                <a:srgbClr val="0033CC"/>
              </a:solidFill>
              <a:latin typeface="Times New Roman" pitchFamily="18" charset="0"/>
              <a:cs typeface="Times New Roman" pitchFamily="18" charset="0"/>
            </a:endParaRPr>
          </a:p>
          <a:p>
            <a:r>
              <a:rPr lang="it-IT" sz="2800" b="1" i="1" u="sng">
                <a:solidFill>
                  <a:srgbClr val="0033CC"/>
                </a:solidFill>
                <a:latin typeface="Times New Roman" pitchFamily="18" charset="0"/>
                <a:cs typeface="Times New Roman" pitchFamily="18" charset="0"/>
              </a:rPr>
              <a:t>LE ESPERIENZE POSITIVE</a:t>
            </a:r>
          </a:p>
          <a:p>
            <a:pPr lvl="1"/>
            <a:r>
              <a:rPr lang="it-IT" sz="2800" b="1">
                <a:solidFill>
                  <a:srgbClr val="0033CC"/>
                </a:solidFill>
                <a:latin typeface="Times New Roman" pitchFamily="18" charset="0"/>
                <a:cs typeface="Times New Roman" pitchFamily="18" charset="0"/>
              </a:rPr>
              <a:t>Amore</a:t>
            </a:r>
          </a:p>
          <a:p>
            <a:pPr lvl="1"/>
            <a:r>
              <a:rPr lang="it-IT" sz="2800" b="1">
                <a:solidFill>
                  <a:srgbClr val="0033CC"/>
                </a:solidFill>
                <a:latin typeface="Times New Roman" pitchFamily="18" charset="0"/>
                <a:cs typeface="Times New Roman" pitchFamily="18" charset="0"/>
              </a:rPr>
              <a:t>Vicinanza</a:t>
            </a:r>
          </a:p>
          <a:p>
            <a:pPr lvl="1"/>
            <a:r>
              <a:rPr lang="it-IT" sz="2800" b="1">
                <a:solidFill>
                  <a:srgbClr val="0033CC"/>
                </a:solidFill>
                <a:latin typeface="Times New Roman" pitchFamily="18" charset="0"/>
                <a:cs typeface="Times New Roman" pitchFamily="18" charset="0"/>
              </a:rPr>
              <a:t>Futuro </a:t>
            </a:r>
          </a:p>
          <a:p>
            <a:pPr lvl="1"/>
            <a:r>
              <a:rPr lang="it-IT" sz="2800" b="1">
                <a:solidFill>
                  <a:srgbClr val="0033CC"/>
                </a:solidFill>
                <a:latin typeface="Times New Roman" pitchFamily="18" charset="0"/>
                <a:cs typeface="Times New Roman" pitchFamily="18" charset="0"/>
              </a:rPr>
              <a:t>Progetto</a:t>
            </a:r>
          </a:p>
          <a:p>
            <a:pPr lvl="1"/>
            <a:r>
              <a:rPr lang="it-IT" sz="2800" b="1">
                <a:solidFill>
                  <a:srgbClr val="0033CC"/>
                </a:solidFill>
                <a:latin typeface="Times New Roman" pitchFamily="18" charset="0"/>
                <a:cs typeface="Times New Roman" pitchFamily="18" charset="0"/>
              </a:rPr>
              <a:t>Successo</a:t>
            </a:r>
          </a:p>
          <a:p>
            <a:pPr lvl="1"/>
            <a:r>
              <a:rPr lang="it-IT" sz="2800" b="1">
                <a:solidFill>
                  <a:srgbClr val="0033CC"/>
                </a:solidFill>
                <a:latin typeface="Times New Roman" pitchFamily="18" charset="0"/>
                <a:cs typeface="Times New Roman" pitchFamily="18" charset="0"/>
              </a:rPr>
              <a:t>Confronto con gli altri</a:t>
            </a:r>
          </a:p>
          <a:p>
            <a:endParaRPr lang="it-IT" sz="2800" b="1">
              <a:solidFill>
                <a:srgbClr val="0033CC"/>
              </a:solidFill>
              <a:latin typeface="Times New Roman" pitchFamily="18" charset="0"/>
              <a:cs typeface="Times New Roman" pitchFamily="18" charset="0"/>
            </a:endParaRPr>
          </a:p>
          <a:p>
            <a:r>
              <a:rPr lang="it-IT" sz="2800" b="1" i="1" u="sng">
                <a:solidFill>
                  <a:srgbClr val="0033CC"/>
                </a:solidFill>
                <a:latin typeface="Times New Roman" pitchFamily="18" charset="0"/>
                <a:cs typeface="Times New Roman" pitchFamily="18" charset="0"/>
              </a:rPr>
              <a:t>LA PROSSIMITA’ DEI LEGAMI</a:t>
            </a:r>
          </a:p>
        </p:txBody>
      </p:sp>
      <p:sp>
        <p:nvSpPr>
          <p:cNvPr id="27653" name="Rectangle 3"/>
          <p:cNvSpPr>
            <a:spLocks noChangeArrowheads="1"/>
          </p:cNvSpPr>
          <p:nvPr/>
        </p:nvSpPr>
        <p:spPr bwMode="auto">
          <a:xfrm>
            <a:off x="6615113" y="6381750"/>
            <a:ext cx="2004267" cy="369332"/>
          </a:xfrm>
          <a:prstGeom prst="rect">
            <a:avLst/>
          </a:prstGeom>
          <a:noFill/>
          <a:ln w="9525">
            <a:noFill/>
            <a:miter lim="800000"/>
            <a:headEnd/>
            <a:tailEnd/>
          </a:ln>
        </p:spPr>
        <p:txBody>
          <a:bodyPr wrap="none">
            <a:spAutoFit/>
          </a:bodyPr>
          <a:lstStyle/>
          <a:p>
            <a:r>
              <a:rPr lang="it-IT" dirty="0">
                <a:solidFill>
                  <a:srgbClr val="002060"/>
                </a:solidFill>
              </a:rPr>
              <a:t>Marinella Malacrea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fade">
                                      <p:cBhvr>
                                        <p:cTn id="12" dur="1000"/>
                                        <p:tgtEl>
                                          <p:spTgt spid="12292">
                                            <p:txEl>
                                              <p:pRg st="0" end="0"/>
                                            </p:txEl>
                                          </p:spTgt>
                                        </p:tgtEl>
                                      </p:cBhvr>
                                    </p:animEffect>
                                    <p:anim calcmode="lin" valueType="num">
                                      <p:cBhvr>
                                        <p:cTn id="13" dur="10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fade">
                                      <p:cBhvr>
                                        <p:cTn id="17" dur="1000"/>
                                        <p:tgtEl>
                                          <p:spTgt spid="12292">
                                            <p:txEl>
                                              <p:pRg st="1" end="1"/>
                                            </p:txEl>
                                          </p:spTgt>
                                        </p:tgtEl>
                                      </p:cBhvr>
                                    </p:animEffect>
                                    <p:anim calcmode="lin" valueType="num">
                                      <p:cBhvr>
                                        <p:cTn id="18" dur="10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29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292">
                                            <p:txEl>
                                              <p:pRg st="3" end="3"/>
                                            </p:txEl>
                                          </p:spTgt>
                                        </p:tgtEl>
                                        <p:attrNameLst>
                                          <p:attrName>style.visibility</p:attrName>
                                        </p:attrNameLst>
                                      </p:cBhvr>
                                      <p:to>
                                        <p:strVal val="visible"/>
                                      </p:to>
                                    </p:set>
                                    <p:animEffect transition="in" filter="fade">
                                      <p:cBhvr>
                                        <p:cTn id="23" dur="1000"/>
                                        <p:tgtEl>
                                          <p:spTgt spid="12292">
                                            <p:txEl>
                                              <p:pRg st="3" end="3"/>
                                            </p:txEl>
                                          </p:spTgt>
                                        </p:tgtEl>
                                      </p:cBhvr>
                                    </p:animEffect>
                                    <p:anim calcmode="lin" valueType="num">
                                      <p:cBhvr>
                                        <p:cTn id="24" dur="10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229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292">
                                            <p:txEl>
                                              <p:pRg st="4" end="4"/>
                                            </p:txEl>
                                          </p:spTgt>
                                        </p:tgtEl>
                                        <p:attrNameLst>
                                          <p:attrName>style.visibility</p:attrName>
                                        </p:attrNameLst>
                                      </p:cBhvr>
                                      <p:to>
                                        <p:strVal val="visible"/>
                                      </p:to>
                                    </p:set>
                                    <p:animEffect transition="in" filter="fade">
                                      <p:cBhvr>
                                        <p:cTn id="28" dur="1000"/>
                                        <p:tgtEl>
                                          <p:spTgt spid="12292">
                                            <p:txEl>
                                              <p:pRg st="4" end="4"/>
                                            </p:txEl>
                                          </p:spTgt>
                                        </p:tgtEl>
                                      </p:cBhvr>
                                    </p:animEffect>
                                    <p:anim calcmode="lin" valueType="num">
                                      <p:cBhvr>
                                        <p:cTn id="29" dur="10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29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92">
                                            <p:txEl>
                                              <p:pRg st="5" end="5"/>
                                            </p:txEl>
                                          </p:spTgt>
                                        </p:tgtEl>
                                        <p:attrNameLst>
                                          <p:attrName>style.visibility</p:attrName>
                                        </p:attrNameLst>
                                      </p:cBhvr>
                                      <p:to>
                                        <p:strVal val="visible"/>
                                      </p:to>
                                    </p:set>
                                    <p:animEffect transition="in" filter="fade">
                                      <p:cBhvr>
                                        <p:cTn id="33" dur="1000"/>
                                        <p:tgtEl>
                                          <p:spTgt spid="12292">
                                            <p:txEl>
                                              <p:pRg st="5" end="5"/>
                                            </p:txEl>
                                          </p:spTgt>
                                        </p:tgtEl>
                                      </p:cBhvr>
                                    </p:animEffect>
                                    <p:anim calcmode="lin" valueType="num">
                                      <p:cBhvr>
                                        <p:cTn id="34" dur="10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229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292">
                                            <p:txEl>
                                              <p:pRg st="6" end="6"/>
                                            </p:txEl>
                                          </p:spTgt>
                                        </p:tgtEl>
                                        <p:attrNameLst>
                                          <p:attrName>style.visibility</p:attrName>
                                        </p:attrNameLst>
                                      </p:cBhvr>
                                      <p:to>
                                        <p:strVal val="visible"/>
                                      </p:to>
                                    </p:set>
                                    <p:animEffect transition="in" filter="fade">
                                      <p:cBhvr>
                                        <p:cTn id="38" dur="1000"/>
                                        <p:tgtEl>
                                          <p:spTgt spid="12292">
                                            <p:txEl>
                                              <p:pRg st="6" end="6"/>
                                            </p:txEl>
                                          </p:spTgt>
                                        </p:tgtEl>
                                      </p:cBhvr>
                                    </p:animEffect>
                                    <p:anim calcmode="lin" valueType="num">
                                      <p:cBhvr>
                                        <p:cTn id="39" dur="10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229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292">
                                            <p:txEl>
                                              <p:pRg st="7" end="7"/>
                                            </p:txEl>
                                          </p:spTgt>
                                        </p:tgtEl>
                                        <p:attrNameLst>
                                          <p:attrName>style.visibility</p:attrName>
                                        </p:attrNameLst>
                                      </p:cBhvr>
                                      <p:to>
                                        <p:strVal val="visible"/>
                                      </p:to>
                                    </p:set>
                                    <p:animEffect transition="in" filter="fade">
                                      <p:cBhvr>
                                        <p:cTn id="43" dur="1000"/>
                                        <p:tgtEl>
                                          <p:spTgt spid="12292">
                                            <p:txEl>
                                              <p:pRg st="7" end="7"/>
                                            </p:txEl>
                                          </p:spTgt>
                                        </p:tgtEl>
                                      </p:cBhvr>
                                    </p:animEffect>
                                    <p:anim calcmode="lin" valueType="num">
                                      <p:cBhvr>
                                        <p:cTn id="44" dur="10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229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292">
                                            <p:txEl>
                                              <p:pRg st="8" end="8"/>
                                            </p:txEl>
                                          </p:spTgt>
                                        </p:tgtEl>
                                        <p:attrNameLst>
                                          <p:attrName>style.visibility</p:attrName>
                                        </p:attrNameLst>
                                      </p:cBhvr>
                                      <p:to>
                                        <p:strVal val="visible"/>
                                      </p:to>
                                    </p:set>
                                    <p:animEffect transition="in" filter="fade">
                                      <p:cBhvr>
                                        <p:cTn id="48" dur="1000"/>
                                        <p:tgtEl>
                                          <p:spTgt spid="12292">
                                            <p:txEl>
                                              <p:pRg st="8" end="8"/>
                                            </p:txEl>
                                          </p:spTgt>
                                        </p:tgtEl>
                                      </p:cBhvr>
                                    </p:animEffect>
                                    <p:anim calcmode="lin" valueType="num">
                                      <p:cBhvr>
                                        <p:cTn id="49" dur="1000" fill="hold"/>
                                        <p:tgtEl>
                                          <p:spTgt spid="1229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229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292">
                                            <p:txEl>
                                              <p:pRg st="9" end="9"/>
                                            </p:txEl>
                                          </p:spTgt>
                                        </p:tgtEl>
                                        <p:attrNameLst>
                                          <p:attrName>style.visibility</p:attrName>
                                        </p:attrNameLst>
                                      </p:cBhvr>
                                      <p:to>
                                        <p:strVal val="visible"/>
                                      </p:to>
                                    </p:set>
                                    <p:animEffect transition="in" filter="fade">
                                      <p:cBhvr>
                                        <p:cTn id="53" dur="1000"/>
                                        <p:tgtEl>
                                          <p:spTgt spid="12292">
                                            <p:txEl>
                                              <p:pRg st="9" end="9"/>
                                            </p:txEl>
                                          </p:spTgt>
                                        </p:tgtEl>
                                      </p:cBhvr>
                                    </p:animEffect>
                                    <p:anim calcmode="lin" valueType="num">
                                      <p:cBhvr>
                                        <p:cTn id="54" dur="1000" fill="hold"/>
                                        <p:tgtEl>
                                          <p:spTgt spid="1229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2292">
                                            <p:txEl>
                                              <p:pRg st="9" end="9"/>
                                            </p:txEl>
                                          </p:spTgt>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12292">
                                            <p:txEl>
                                              <p:pRg st="11" end="11"/>
                                            </p:txEl>
                                          </p:spTgt>
                                        </p:tgtEl>
                                        <p:attrNameLst>
                                          <p:attrName>style.visibility</p:attrName>
                                        </p:attrNameLst>
                                      </p:cBhvr>
                                      <p:to>
                                        <p:strVal val="visible"/>
                                      </p:to>
                                    </p:set>
                                    <p:animEffect transition="in" filter="fade">
                                      <p:cBhvr>
                                        <p:cTn id="59" dur="1000"/>
                                        <p:tgtEl>
                                          <p:spTgt spid="12292">
                                            <p:txEl>
                                              <p:pRg st="11" end="11"/>
                                            </p:txEl>
                                          </p:spTgt>
                                        </p:tgtEl>
                                      </p:cBhvr>
                                    </p:animEffect>
                                    <p:anim calcmode="lin" valueType="num">
                                      <p:cBhvr>
                                        <p:cTn id="60" dur="1000" fill="hold"/>
                                        <p:tgtEl>
                                          <p:spTgt spid="1229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1229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392613" y="1557338"/>
            <a:ext cx="4572000" cy="4419600"/>
          </a:xfrm>
          <a:prstGeom prst="rect">
            <a:avLst/>
          </a:prstGeom>
          <a:noFill/>
          <a:ln w="9525">
            <a:noFill/>
            <a:miter lim="800000"/>
            <a:headEnd/>
            <a:tailEnd/>
          </a:ln>
        </p:spPr>
        <p:txBody>
          <a:bodyPr>
            <a:spAutoFit/>
          </a:bodyPr>
          <a:lstStyle/>
          <a:p>
            <a:r>
              <a:rPr lang="it-IT" sz="2200" b="1" dirty="0">
                <a:solidFill>
                  <a:srgbClr val="002060"/>
                </a:solidFill>
                <a:latin typeface="Times New Roman" pitchFamily="18" charset="0"/>
              </a:rPr>
              <a:t>Alterazioni nella percezione dell'abusante</a:t>
            </a:r>
          </a:p>
          <a:p>
            <a:pPr>
              <a:buFontTx/>
              <a:buChar char="•"/>
            </a:pPr>
            <a:r>
              <a:rPr lang="it-IT" sz="2000" dirty="0">
                <a:solidFill>
                  <a:srgbClr val="002060"/>
                </a:solidFill>
                <a:latin typeface="Times New Roman" pitchFamily="18" charset="0"/>
              </a:rPr>
              <a:t>preoccupazioni nella relazione con l'abusante (inclusi i pensieri di vendetta)</a:t>
            </a:r>
          </a:p>
          <a:p>
            <a:pPr>
              <a:buFontTx/>
              <a:buChar char="•"/>
            </a:pPr>
            <a:r>
              <a:rPr lang="it-IT" sz="2000" dirty="0">
                <a:solidFill>
                  <a:srgbClr val="002060"/>
                </a:solidFill>
                <a:latin typeface="Times New Roman" pitchFamily="18" charset="0"/>
              </a:rPr>
              <a:t>attribuzione irrealistica di potere assoluto all'abusante (attenzione: il giudizio di realtà sul potere dell'abusante da parte della vittima può essere più realistico di quello che ha il clinico)</a:t>
            </a:r>
          </a:p>
          <a:p>
            <a:pPr>
              <a:buFontTx/>
              <a:buChar char="•"/>
            </a:pPr>
            <a:r>
              <a:rPr lang="it-IT" sz="2000" dirty="0">
                <a:solidFill>
                  <a:srgbClr val="002060"/>
                </a:solidFill>
                <a:latin typeface="Times New Roman" pitchFamily="18" charset="0"/>
              </a:rPr>
              <a:t>idealizzazione o gratitudine paradossale</a:t>
            </a:r>
          </a:p>
          <a:p>
            <a:pPr>
              <a:buFontTx/>
              <a:buChar char="•"/>
            </a:pPr>
            <a:r>
              <a:rPr lang="it-IT" sz="2000" dirty="0">
                <a:solidFill>
                  <a:srgbClr val="002060"/>
                </a:solidFill>
                <a:latin typeface="Times New Roman" pitchFamily="18" charset="0"/>
              </a:rPr>
              <a:t>convinzione di intrattenere con l'abusante una relazione speciale o supernaturale</a:t>
            </a:r>
          </a:p>
          <a:p>
            <a:pPr>
              <a:buFontTx/>
              <a:buChar char="•"/>
            </a:pPr>
            <a:r>
              <a:rPr lang="it-IT" sz="2000" dirty="0">
                <a:solidFill>
                  <a:srgbClr val="002060"/>
                </a:solidFill>
                <a:latin typeface="Times New Roman" pitchFamily="18" charset="0"/>
              </a:rPr>
              <a:t>accettazione del sistema di credenze o delle razionalizzazioni dell'abusante</a:t>
            </a:r>
          </a:p>
        </p:txBody>
      </p:sp>
      <p:sp>
        <p:nvSpPr>
          <p:cNvPr id="3077" name="Text Box 5"/>
          <p:cNvSpPr txBox="1">
            <a:spLocks noChangeArrowheads="1"/>
          </p:cNvSpPr>
          <p:nvPr/>
        </p:nvSpPr>
        <p:spPr bwMode="auto">
          <a:xfrm>
            <a:off x="900113" y="85725"/>
            <a:ext cx="7377112" cy="519113"/>
          </a:xfrm>
          <a:prstGeom prst="rect">
            <a:avLst/>
          </a:prstGeom>
          <a:noFill/>
          <a:ln w="9525">
            <a:noFill/>
            <a:miter lim="800000"/>
            <a:headEnd/>
            <a:tailEnd/>
          </a:ln>
        </p:spPr>
        <p:txBody>
          <a:bodyPr wrap="none">
            <a:spAutoFit/>
          </a:bodyPr>
          <a:lstStyle/>
          <a:p>
            <a:r>
              <a:rPr lang="it-IT" sz="2800" b="1" dirty="0">
                <a:solidFill>
                  <a:srgbClr val="002060"/>
                </a:solidFill>
                <a:latin typeface="Times New Roman" pitchFamily="18" charset="0"/>
              </a:rPr>
              <a:t>Disturbo Post-Traumatico da Stress Complesso</a:t>
            </a:r>
          </a:p>
        </p:txBody>
      </p:sp>
      <p:sp>
        <p:nvSpPr>
          <p:cNvPr id="4100" name="Rectangle 6"/>
          <p:cNvSpPr>
            <a:spLocks noChangeArrowheads="1"/>
          </p:cNvSpPr>
          <p:nvPr/>
        </p:nvSpPr>
        <p:spPr bwMode="auto">
          <a:xfrm>
            <a:off x="0" y="6501779"/>
            <a:ext cx="9144000" cy="307777"/>
          </a:xfrm>
          <a:prstGeom prst="rect">
            <a:avLst/>
          </a:prstGeom>
          <a:noFill/>
          <a:ln w="9525">
            <a:noFill/>
            <a:miter lim="800000"/>
            <a:headEnd/>
            <a:tailEnd/>
          </a:ln>
        </p:spPr>
        <p:txBody>
          <a:bodyPr wrap="square" anchor="ctr">
            <a:spAutoFit/>
          </a:bodyPr>
          <a:lstStyle/>
          <a:p>
            <a:r>
              <a:rPr lang="en-GB" sz="1000" dirty="0">
                <a:cs typeface="Times New Roman" pitchFamily="18" charset="0"/>
              </a:rPr>
              <a:t> </a:t>
            </a:r>
            <a:r>
              <a:rPr lang="en-GB" sz="1400" dirty="0">
                <a:solidFill>
                  <a:srgbClr val="002060"/>
                </a:solidFill>
                <a:latin typeface="Times New Roman" pitchFamily="18" charset="0"/>
                <a:cs typeface="Times New Roman" pitchFamily="18" charset="0"/>
              </a:rPr>
              <a:t>Malacrea </a:t>
            </a:r>
            <a:r>
              <a:rPr lang="en-GB" sz="1400" dirty="0" smtClean="0">
                <a:solidFill>
                  <a:srgbClr val="002060"/>
                </a:solidFill>
                <a:latin typeface="Times New Roman" pitchFamily="18" charset="0"/>
                <a:cs typeface="Times New Roman" pitchFamily="18" charset="0"/>
              </a:rPr>
              <a:t>M:. Da</a:t>
            </a:r>
            <a:r>
              <a:rPr lang="en-GB" sz="1400" dirty="0">
                <a:solidFill>
                  <a:srgbClr val="002060"/>
                </a:solidFill>
                <a:latin typeface="Times New Roman" pitchFamily="18" charset="0"/>
                <a:cs typeface="Times New Roman" pitchFamily="18" charset="0"/>
              </a:rPr>
              <a:t>: Herman J (1992) Trauma and recovery, SAGE, New York</a:t>
            </a:r>
            <a:r>
              <a:rPr lang="en-GB" sz="1400" dirty="0" smtClean="0">
                <a:solidFill>
                  <a:srgbClr val="002060"/>
                </a:solidFill>
                <a:latin typeface="Times New Roman" pitchFamily="18" charset="0"/>
                <a:cs typeface="Times New Roman" pitchFamily="18" charset="0"/>
              </a:rPr>
              <a:t>. Tr. It. </a:t>
            </a:r>
            <a:r>
              <a:rPr lang="en-GB" sz="1400" dirty="0" err="1" smtClean="0">
                <a:solidFill>
                  <a:srgbClr val="002060"/>
                </a:solidFill>
                <a:latin typeface="Times New Roman" pitchFamily="18" charset="0"/>
                <a:cs typeface="Times New Roman" pitchFamily="18" charset="0"/>
              </a:rPr>
              <a:t>Guarire</a:t>
            </a:r>
            <a:r>
              <a:rPr lang="en-GB" sz="1400" dirty="0" smtClean="0">
                <a:solidFill>
                  <a:srgbClr val="002060"/>
                </a:solidFill>
                <a:latin typeface="Times New Roman" pitchFamily="18" charset="0"/>
                <a:cs typeface="Times New Roman" pitchFamily="18" charset="0"/>
              </a:rPr>
              <a:t> </a:t>
            </a:r>
            <a:r>
              <a:rPr lang="en-GB" sz="1400" dirty="0" err="1" smtClean="0">
                <a:solidFill>
                  <a:srgbClr val="002060"/>
                </a:solidFill>
                <a:latin typeface="Times New Roman" pitchFamily="18" charset="0"/>
                <a:cs typeface="Times New Roman" pitchFamily="18" charset="0"/>
              </a:rPr>
              <a:t>dal</a:t>
            </a:r>
            <a:r>
              <a:rPr lang="en-GB" sz="1400" dirty="0" smtClean="0">
                <a:solidFill>
                  <a:srgbClr val="002060"/>
                </a:solidFill>
                <a:latin typeface="Times New Roman" pitchFamily="18" charset="0"/>
                <a:cs typeface="Times New Roman" pitchFamily="18" charset="0"/>
              </a:rPr>
              <a:t> trauma (2005) MAGI, Roma</a:t>
            </a:r>
            <a:endParaRPr lang="en-GB" sz="1400" dirty="0">
              <a:solidFill>
                <a:srgbClr val="002060"/>
              </a:solidFill>
              <a:latin typeface="Times New Roman" pitchFamily="18" charset="0"/>
            </a:endParaRPr>
          </a:p>
        </p:txBody>
      </p:sp>
      <p:sp>
        <p:nvSpPr>
          <p:cNvPr id="3079" name="Text Box 7"/>
          <p:cNvSpPr txBox="1">
            <a:spLocks noChangeArrowheads="1"/>
          </p:cNvSpPr>
          <p:nvPr/>
        </p:nvSpPr>
        <p:spPr bwMode="auto">
          <a:xfrm>
            <a:off x="107950" y="1484313"/>
            <a:ext cx="3743325" cy="4724400"/>
          </a:xfrm>
          <a:prstGeom prst="rect">
            <a:avLst/>
          </a:prstGeom>
          <a:noFill/>
          <a:ln w="9525">
            <a:noFill/>
            <a:miter lim="800000"/>
            <a:headEnd/>
            <a:tailEnd/>
          </a:ln>
        </p:spPr>
        <p:txBody>
          <a:bodyPr>
            <a:spAutoFit/>
          </a:bodyPr>
          <a:lstStyle/>
          <a:p>
            <a:r>
              <a:rPr lang="it-IT" sz="2200" b="1" dirty="0">
                <a:solidFill>
                  <a:srgbClr val="002060"/>
                </a:solidFill>
                <a:latin typeface="Times New Roman" pitchFamily="18" charset="0"/>
              </a:rPr>
              <a:t>Alterazioni nella percezione del </a:t>
            </a:r>
            <a:r>
              <a:rPr lang="it-IT" sz="2200" b="1" dirty="0" err="1">
                <a:solidFill>
                  <a:srgbClr val="002060"/>
                </a:solidFill>
                <a:latin typeface="Times New Roman" pitchFamily="18" charset="0"/>
              </a:rPr>
              <a:t>Sè</a:t>
            </a:r>
            <a:endParaRPr lang="it-IT" sz="2200" b="1" dirty="0">
              <a:solidFill>
                <a:srgbClr val="002060"/>
              </a:solidFill>
              <a:latin typeface="Times New Roman" pitchFamily="18" charset="0"/>
            </a:endParaRPr>
          </a:p>
          <a:p>
            <a:pPr>
              <a:buFontTx/>
              <a:buChar char="•"/>
            </a:pPr>
            <a:r>
              <a:rPr lang="it-IT" sz="2000" dirty="0">
                <a:solidFill>
                  <a:srgbClr val="002060"/>
                </a:solidFill>
                <a:latin typeface="Times New Roman" pitchFamily="18" charset="0"/>
              </a:rPr>
              <a:t>senso d'impotenza o paralisi dell'iniziativa</a:t>
            </a:r>
          </a:p>
          <a:p>
            <a:pPr>
              <a:buFontTx/>
              <a:buChar char="•"/>
            </a:pPr>
            <a:r>
              <a:rPr lang="it-IT" sz="2000" dirty="0">
                <a:solidFill>
                  <a:srgbClr val="002060"/>
                </a:solidFill>
                <a:latin typeface="Times New Roman" pitchFamily="18" charset="0"/>
              </a:rPr>
              <a:t>vergogna, colpa e auto-denigrazione</a:t>
            </a:r>
          </a:p>
          <a:p>
            <a:pPr>
              <a:buFontTx/>
              <a:buChar char="•"/>
            </a:pPr>
            <a:r>
              <a:rPr lang="it-IT" sz="2000" dirty="0">
                <a:solidFill>
                  <a:srgbClr val="002060"/>
                </a:solidFill>
                <a:latin typeface="Times New Roman" pitchFamily="18" charset="0"/>
              </a:rPr>
              <a:t>senso di contaminazione o di stigmatizzazione</a:t>
            </a:r>
          </a:p>
          <a:p>
            <a:pPr>
              <a:buFontTx/>
              <a:buChar char="•"/>
            </a:pPr>
            <a:r>
              <a:rPr lang="it-IT" sz="2000" dirty="0">
                <a:solidFill>
                  <a:srgbClr val="002060"/>
                </a:solidFill>
                <a:latin typeface="Times New Roman" pitchFamily="18" charset="0"/>
              </a:rPr>
              <a:t>sensazione di essere completamente diversi dagli altri (sentirsi speciali, estrema solitudine, credenza che nessuno possa comprenderci, o senso d'identità non umana)</a:t>
            </a:r>
          </a:p>
          <a:p>
            <a:endParaRPr lang="it-IT" sz="2000" dirty="0">
              <a:solidFill>
                <a:srgbClr val="0066CC"/>
              </a:solidFill>
              <a:latin typeface="Times New Roman" pitchFamily="18" charset="0"/>
            </a:endParaRPr>
          </a:p>
        </p:txBody>
      </p:sp>
      <p:sp>
        <p:nvSpPr>
          <p:cNvPr id="4102" name="Text Box 8"/>
          <p:cNvSpPr txBox="1">
            <a:spLocks noChangeArrowheads="1"/>
          </p:cNvSpPr>
          <p:nvPr/>
        </p:nvSpPr>
        <p:spPr bwMode="auto">
          <a:xfrm>
            <a:off x="157163" y="115888"/>
            <a:ext cx="311150" cy="396875"/>
          </a:xfrm>
          <a:prstGeom prst="rect">
            <a:avLst/>
          </a:prstGeom>
          <a:noFill/>
          <a:ln w="9525">
            <a:noFill/>
            <a:miter lim="800000"/>
            <a:headEnd/>
            <a:tailEnd/>
          </a:ln>
        </p:spPr>
        <p:txBody>
          <a:bodyPr wrap="none">
            <a:spAutoFit/>
          </a:bodyPr>
          <a:lstStyle/>
          <a:p>
            <a:r>
              <a:rPr lang="it-IT" sz="2000">
                <a:solidFill>
                  <a:srgbClr val="FFFF00"/>
                </a:solidFill>
                <a:latin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strVal val="#ppt_w*0.70"/>
                                          </p:val>
                                        </p:tav>
                                        <p:tav tm="100000">
                                          <p:val>
                                            <p:strVal val="#ppt_w"/>
                                          </p:val>
                                        </p:tav>
                                      </p:tavLst>
                                    </p:anim>
                                    <p:anim calcmode="lin" valueType="num">
                                      <p:cBhvr>
                                        <p:cTn id="8" dur="1000" fill="hold"/>
                                        <p:tgtEl>
                                          <p:spTgt spid="3077"/>
                                        </p:tgtEl>
                                        <p:attrNameLst>
                                          <p:attrName>ppt_h</p:attrName>
                                        </p:attrNameLst>
                                      </p:cBhvr>
                                      <p:tavLst>
                                        <p:tav tm="0">
                                          <p:val>
                                            <p:strVal val="#ppt_h"/>
                                          </p:val>
                                        </p:tav>
                                        <p:tav tm="100000">
                                          <p:val>
                                            <p:strVal val="#ppt_h"/>
                                          </p:val>
                                        </p:tav>
                                      </p:tavLst>
                                    </p:anim>
                                    <p:animEffect transition="in" filter="fade">
                                      <p:cBhvr>
                                        <p:cTn id="9" dur="1000"/>
                                        <p:tgtEl>
                                          <p:spTgt spid="3077"/>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1000" fill="hold"/>
                                        <p:tgtEl>
                                          <p:spTgt spid="3079"/>
                                        </p:tgtEl>
                                        <p:attrNameLst>
                                          <p:attrName>ppt_w</p:attrName>
                                        </p:attrNameLst>
                                      </p:cBhvr>
                                      <p:tavLst>
                                        <p:tav tm="0">
                                          <p:val>
                                            <p:fltVal val="0"/>
                                          </p:val>
                                        </p:tav>
                                        <p:tav tm="100000">
                                          <p:val>
                                            <p:strVal val="#ppt_w"/>
                                          </p:val>
                                        </p:tav>
                                      </p:tavLst>
                                    </p:anim>
                                    <p:anim calcmode="lin" valueType="num">
                                      <p:cBhvr>
                                        <p:cTn id="14" dur="1000" fill="hold"/>
                                        <p:tgtEl>
                                          <p:spTgt spid="30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1000" fill="hold"/>
                                        <p:tgtEl>
                                          <p:spTgt spid="3076"/>
                                        </p:tgtEl>
                                        <p:attrNameLst>
                                          <p:attrName>ppt_w</p:attrName>
                                        </p:attrNameLst>
                                      </p:cBhvr>
                                      <p:tavLst>
                                        <p:tav tm="0">
                                          <p:val>
                                            <p:fltVal val="0"/>
                                          </p:val>
                                        </p:tav>
                                        <p:tav tm="100000">
                                          <p:val>
                                            <p:strVal val="#ppt_w"/>
                                          </p:val>
                                        </p:tav>
                                      </p:tavLst>
                                    </p:anim>
                                    <p:anim calcmode="lin" valueType="num">
                                      <p:cBhvr>
                                        <p:cTn id="20" dur="1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4321175" y="2608263"/>
            <a:ext cx="4572000" cy="1036637"/>
          </a:xfrm>
          <a:prstGeom prst="rect">
            <a:avLst/>
          </a:prstGeom>
          <a:noFill/>
          <a:ln w="9525">
            <a:noFill/>
            <a:miter lim="800000"/>
            <a:headEnd/>
            <a:tailEnd/>
          </a:ln>
        </p:spPr>
        <p:txBody>
          <a:bodyPr>
            <a:spAutoFit/>
          </a:bodyPr>
          <a:lstStyle/>
          <a:p>
            <a:r>
              <a:rPr lang="it-IT" sz="2200" b="1" dirty="0">
                <a:solidFill>
                  <a:srgbClr val="002060"/>
                </a:solidFill>
                <a:latin typeface="Times New Roman" pitchFamily="18" charset="0"/>
              </a:rPr>
              <a:t>Alterazioni nel sistema dei significati</a:t>
            </a:r>
          </a:p>
          <a:p>
            <a:pPr>
              <a:buFontTx/>
              <a:buChar char="•"/>
            </a:pPr>
            <a:r>
              <a:rPr lang="it-IT" sz="2000" dirty="0">
                <a:solidFill>
                  <a:srgbClr val="002060"/>
                </a:solidFill>
                <a:latin typeface="Times New Roman" pitchFamily="18" charset="0"/>
              </a:rPr>
              <a:t>perdita di un senso di fiducia durevole</a:t>
            </a:r>
          </a:p>
          <a:p>
            <a:pPr>
              <a:buFontTx/>
              <a:buChar char="•"/>
            </a:pPr>
            <a:r>
              <a:rPr lang="it-IT" sz="2000" dirty="0">
                <a:solidFill>
                  <a:srgbClr val="002060"/>
                </a:solidFill>
                <a:latin typeface="Times New Roman" pitchFamily="18" charset="0"/>
              </a:rPr>
              <a:t>senso d'impotenza e di disperazione</a:t>
            </a:r>
          </a:p>
        </p:txBody>
      </p:sp>
      <p:sp>
        <p:nvSpPr>
          <p:cNvPr id="4101" name="Text Box 5"/>
          <p:cNvSpPr txBox="1">
            <a:spLocks noChangeArrowheads="1"/>
          </p:cNvSpPr>
          <p:nvPr/>
        </p:nvSpPr>
        <p:spPr bwMode="auto">
          <a:xfrm>
            <a:off x="900113" y="246063"/>
            <a:ext cx="7377112" cy="519112"/>
          </a:xfrm>
          <a:prstGeom prst="rect">
            <a:avLst/>
          </a:prstGeom>
          <a:noFill/>
          <a:ln w="9525">
            <a:noFill/>
            <a:miter lim="800000"/>
            <a:headEnd/>
            <a:tailEnd/>
          </a:ln>
        </p:spPr>
        <p:txBody>
          <a:bodyPr wrap="none">
            <a:spAutoFit/>
          </a:bodyPr>
          <a:lstStyle/>
          <a:p>
            <a:r>
              <a:rPr lang="it-IT" sz="2800" b="1" dirty="0">
                <a:solidFill>
                  <a:srgbClr val="002060"/>
                </a:solidFill>
                <a:latin typeface="Times New Roman" pitchFamily="18" charset="0"/>
              </a:rPr>
              <a:t>Disturbo Post-Traumatico da Stress Complesso</a:t>
            </a:r>
          </a:p>
        </p:txBody>
      </p:sp>
      <p:sp>
        <p:nvSpPr>
          <p:cNvPr id="5124" name="Rectangle 6"/>
          <p:cNvSpPr>
            <a:spLocks noChangeArrowheads="1"/>
          </p:cNvSpPr>
          <p:nvPr/>
        </p:nvSpPr>
        <p:spPr bwMode="auto">
          <a:xfrm>
            <a:off x="2916238" y="6467475"/>
            <a:ext cx="6196012" cy="304800"/>
          </a:xfrm>
          <a:prstGeom prst="rect">
            <a:avLst/>
          </a:prstGeom>
          <a:noFill/>
          <a:ln w="9525">
            <a:noFill/>
            <a:miter lim="800000"/>
            <a:headEnd/>
            <a:tailEnd/>
          </a:ln>
        </p:spPr>
        <p:txBody>
          <a:bodyPr wrap="none" anchor="ctr">
            <a:spAutoFit/>
          </a:bodyPr>
          <a:lstStyle/>
          <a:p>
            <a:r>
              <a:rPr lang="en-GB" sz="1000" dirty="0">
                <a:solidFill>
                  <a:srgbClr val="002060"/>
                </a:solidFill>
                <a:cs typeface="Times New Roman" pitchFamily="18" charset="0"/>
              </a:rPr>
              <a:t> </a:t>
            </a:r>
            <a:r>
              <a:rPr lang="en-GB" sz="1400" dirty="0">
                <a:solidFill>
                  <a:srgbClr val="002060"/>
                </a:solidFill>
                <a:latin typeface="Times New Roman" pitchFamily="18" charset="0"/>
                <a:cs typeface="Times New Roman" pitchFamily="18" charset="0"/>
              </a:rPr>
              <a:t>Malacrea M. (2006) Da: Herman J (1992) Trauma and recovery, SAGE, New York.</a:t>
            </a:r>
            <a:endParaRPr lang="en-GB" sz="1400" dirty="0">
              <a:solidFill>
                <a:srgbClr val="002060"/>
              </a:solidFill>
              <a:latin typeface="Times New Roman" pitchFamily="18" charset="0"/>
            </a:endParaRPr>
          </a:p>
        </p:txBody>
      </p:sp>
      <p:sp>
        <p:nvSpPr>
          <p:cNvPr id="5125" name="Text Box 7"/>
          <p:cNvSpPr txBox="1">
            <a:spLocks noChangeArrowheads="1"/>
          </p:cNvSpPr>
          <p:nvPr/>
        </p:nvSpPr>
        <p:spPr bwMode="auto">
          <a:xfrm>
            <a:off x="157163" y="115888"/>
            <a:ext cx="311150" cy="396875"/>
          </a:xfrm>
          <a:prstGeom prst="rect">
            <a:avLst/>
          </a:prstGeom>
          <a:noFill/>
          <a:ln w="9525">
            <a:noFill/>
            <a:miter lim="800000"/>
            <a:headEnd/>
            <a:tailEnd/>
          </a:ln>
        </p:spPr>
        <p:txBody>
          <a:bodyPr wrap="none">
            <a:spAutoFit/>
          </a:bodyPr>
          <a:lstStyle/>
          <a:p>
            <a:r>
              <a:rPr lang="it-IT" sz="2000" dirty="0">
                <a:solidFill>
                  <a:srgbClr val="002060"/>
                </a:solidFill>
                <a:latin typeface="Times New Roman" pitchFamily="18" charset="0"/>
              </a:rPr>
              <a:t>3</a:t>
            </a:r>
          </a:p>
        </p:txBody>
      </p:sp>
      <p:sp>
        <p:nvSpPr>
          <p:cNvPr id="4104" name="Text Box 8"/>
          <p:cNvSpPr txBox="1">
            <a:spLocks noChangeArrowheads="1"/>
          </p:cNvSpPr>
          <p:nvPr/>
        </p:nvSpPr>
        <p:spPr bwMode="auto">
          <a:xfrm>
            <a:off x="179388" y="1700213"/>
            <a:ext cx="3816350" cy="3505200"/>
          </a:xfrm>
          <a:prstGeom prst="rect">
            <a:avLst/>
          </a:prstGeom>
          <a:noFill/>
          <a:ln w="9525">
            <a:noFill/>
            <a:miter lim="800000"/>
            <a:headEnd/>
            <a:tailEnd/>
          </a:ln>
        </p:spPr>
        <p:txBody>
          <a:bodyPr>
            <a:spAutoFit/>
          </a:bodyPr>
          <a:lstStyle/>
          <a:p>
            <a:r>
              <a:rPr lang="it-IT" sz="2200" b="1" dirty="0">
                <a:solidFill>
                  <a:srgbClr val="002060"/>
                </a:solidFill>
                <a:latin typeface="Times New Roman" pitchFamily="18" charset="0"/>
              </a:rPr>
              <a:t>Alterazioni nei rapporti con gli altri</a:t>
            </a:r>
          </a:p>
          <a:p>
            <a:pPr>
              <a:buFontTx/>
              <a:buChar char="•"/>
            </a:pPr>
            <a:r>
              <a:rPr lang="it-IT" sz="2000" dirty="0">
                <a:solidFill>
                  <a:srgbClr val="002060"/>
                </a:solidFill>
                <a:latin typeface="Times New Roman" pitchFamily="18" charset="0"/>
              </a:rPr>
              <a:t>isolamento e ritiro</a:t>
            </a:r>
          </a:p>
          <a:p>
            <a:pPr>
              <a:buFontTx/>
              <a:buChar char="•"/>
            </a:pPr>
            <a:r>
              <a:rPr lang="it-IT" sz="2000" dirty="0">
                <a:solidFill>
                  <a:srgbClr val="002060"/>
                </a:solidFill>
                <a:latin typeface="Times New Roman" pitchFamily="18" charset="0"/>
              </a:rPr>
              <a:t>frantumazione delle relazioni intime</a:t>
            </a:r>
          </a:p>
          <a:p>
            <a:pPr>
              <a:buFontTx/>
              <a:buChar char="•"/>
            </a:pPr>
            <a:r>
              <a:rPr lang="it-IT" sz="2000" dirty="0">
                <a:solidFill>
                  <a:srgbClr val="002060"/>
                </a:solidFill>
                <a:latin typeface="Times New Roman" pitchFamily="18" charset="0"/>
              </a:rPr>
              <a:t>ricerca continua di un salvatore (può alternarsi con l'isolamento e il ritiro)</a:t>
            </a:r>
          </a:p>
          <a:p>
            <a:pPr>
              <a:buFontTx/>
              <a:buChar char="•"/>
            </a:pPr>
            <a:r>
              <a:rPr lang="it-IT" sz="2000" dirty="0">
                <a:solidFill>
                  <a:srgbClr val="002060"/>
                </a:solidFill>
                <a:latin typeface="Times New Roman" pitchFamily="18" charset="0"/>
              </a:rPr>
              <a:t>fallimenti ripetuti nella capacità di </a:t>
            </a:r>
            <a:r>
              <a:rPr lang="it-IT" sz="2000" dirty="0" err="1">
                <a:solidFill>
                  <a:srgbClr val="002060"/>
                </a:solidFill>
                <a:latin typeface="Times New Roman" pitchFamily="18" charset="0"/>
              </a:rPr>
              <a:t>autoproteggersi</a:t>
            </a:r>
            <a:endParaRPr lang="it-IT" sz="2000" dirty="0">
              <a:solidFill>
                <a:srgbClr val="002060"/>
              </a:solidFill>
              <a:latin typeface="Times New Roman" pitchFamily="18" charset="0"/>
            </a:endParaRPr>
          </a:p>
          <a:p>
            <a:pPr>
              <a:buFontTx/>
              <a:buChar char="•"/>
            </a:pPr>
            <a:endParaRPr lang="it-IT" sz="2000" dirty="0">
              <a:solidFill>
                <a:srgbClr val="0066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strVal val="#ppt_w*0.70"/>
                                          </p:val>
                                        </p:tav>
                                        <p:tav tm="100000">
                                          <p:val>
                                            <p:strVal val="#ppt_w"/>
                                          </p:val>
                                        </p:tav>
                                      </p:tavLst>
                                    </p:anim>
                                    <p:anim calcmode="lin" valueType="num">
                                      <p:cBhvr>
                                        <p:cTn id="8" dur="1000" fill="hold"/>
                                        <p:tgtEl>
                                          <p:spTgt spid="4101"/>
                                        </p:tgtEl>
                                        <p:attrNameLst>
                                          <p:attrName>ppt_h</p:attrName>
                                        </p:attrNameLst>
                                      </p:cBhvr>
                                      <p:tavLst>
                                        <p:tav tm="0">
                                          <p:val>
                                            <p:strVal val="#ppt_h"/>
                                          </p:val>
                                        </p:tav>
                                        <p:tav tm="100000">
                                          <p:val>
                                            <p:strVal val="#ppt_h"/>
                                          </p:val>
                                        </p:tav>
                                      </p:tavLst>
                                    </p:anim>
                                    <p:animEffect transition="in" filter="fade">
                                      <p:cBhvr>
                                        <p:cTn id="9" dur="1000"/>
                                        <p:tgtEl>
                                          <p:spTgt spid="4101"/>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104"/>
                                        </p:tgtEl>
                                        <p:attrNameLst>
                                          <p:attrName>style.visibility</p:attrName>
                                        </p:attrNameLst>
                                      </p:cBhvr>
                                      <p:to>
                                        <p:strVal val="visible"/>
                                      </p:to>
                                    </p:set>
                                    <p:animEffect transition="in" filter="circle(in)">
                                      <p:cBhvr>
                                        <p:cTn id="13" dur="2000"/>
                                        <p:tgtEl>
                                          <p:spTgt spid="410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circle(in)">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00113" y="85725"/>
            <a:ext cx="7377112" cy="519113"/>
          </a:xfrm>
          <a:prstGeom prst="rect">
            <a:avLst/>
          </a:prstGeom>
          <a:noFill/>
          <a:ln w="9525">
            <a:noFill/>
            <a:miter lim="800000"/>
            <a:headEnd/>
            <a:tailEnd/>
          </a:ln>
        </p:spPr>
        <p:txBody>
          <a:bodyPr wrap="none">
            <a:spAutoFit/>
          </a:bodyPr>
          <a:lstStyle/>
          <a:p>
            <a:r>
              <a:rPr lang="it-IT" sz="2800" b="1" dirty="0">
                <a:solidFill>
                  <a:srgbClr val="002060"/>
                </a:solidFill>
                <a:latin typeface="Times New Roman" pitchFamily="18" charset="0"/>
              </a:rPr>
              <a:t>Disturbo Post-Traumatico da Stress Complesso</a:t>
            </a:r>
          </a:p>
        </p:txBody>
      </p:sp>
      <p:sp>
        <p:nvSpPr>
          <p:cNvPr id="3" name="CasellaDiTesto 2"/>
          <p:cNvSpPr txBox="1">
            <a:spLocks noChangeArrowheads="1"/>
          </p:cNvSpPr>
          <p:nvPr/>
        </p:nvSpPr>
        <p:spPr bwMode="auto">
          <a:xfrm>
            <a:off x="179388" y="1268413"/>
            <a:ext cx="8785225" cy="4156075"/>
          </a:xfrm>
          <a:prstGeom prst="rect">
            <a:avLst/>
          </a:prstGeom>
          <a:noFill/>
          <a:ln w="9525">
            <a:noFill/>
            <a:miter lim="800000"/>
            <a:headEnd/>
            <a:tailEnd/>
          </a:ln>
        </p:spPr>
        <p:txBody>
          <a:bodyPr>
            <a:spAutoFit/>
          </a:bodyPr>
          <a:lstStyle/>
          <a:p>
            <a:r>
              <a:rPr lang="it-IT" sz="2800" dirty="0">
                <a:solidFill>
                  <a:srgbClr val="002060"/>
                </a:solidFill>
                <a:latin typeface="Times New Roman" pitchFamily="18" charset="0"/>
                <a:cs typeface="Times New Roman" pitchFamily="18" charset="0"/>
              </a:rPr>
              <a:t>Il PTSD complesso è conosciuto anche come un Disturbo Estremo da Stress Non Altrimenti Specificato (DESNOS) (</a:t>
            </a:r>
            <a:r>
              <a:rPr lang="it-IT" sz="2800" dirty="0" err="1">
                <a:solidFill>
                  <a:srgbClr val="002060"/>
                </a:solidFill>
                <a:latin typeface="Times New Roman" pitchFamily="18" charset="0"/>
                <a:cs typeface="Times New Roman" pitchFamily="18" charset="0"/>
              </a:rPr>
              <a:t>Pelcovitz</a:t>
            </a:r>
            <a:r>
              <a:rPr lang="it-IT" sz="2800" dirty="0">
                <a:solidFill>
                  <a:srgbClr val="002060"/>
                </a:solidFill>
                <a:latin typeface="Times New Roman" pitchFamily="18" charset="0"/>
                <a:cs typeface="Times New Roman" pitchFamily="18" charset="0"/>
              </a:rPr>
              <a:t> et al., 1997)</a:t>
            </a:r>
          </a:p>
          <a:p>
            <a:endParaRPr lang="it-IT" sz="2800" dirty="0">
              <a:solidFill>
                <a:srgbClr val="002060"/>
              </a:solidFill>
              <a:latin typeface="Times New Roman" pitchFamily="18" charset="0"/>
              <a:cs typeface="Times New Roman" pitchFamily="18" charset="0"/>
            </a:endParaRPr>
          </a:p>
          <a:p>
            <a:endParaRPr lang="it-IT" sz="2800" dirty="0">
              <a:solidFill>
                <a:srgbClr val="002060"/>
              </a:solidFill>
              <a:latin typeface="Times New Roman" pitchFamily="18" charset="0"/>
              <a:cs typeface="Times New Roman" pitchFamily="18" charset="0"/>
            </a:endParaRPr>
          </a:p>
          <a:p>
            <a:r>
              <a:rPr lang="it-IT" sz="2800" dirty="0">
                <a:solidFill>
                  <a:srgbClr val="002060"/>
                </a:solidFill>
                <a:latin typeface="Times New Roman" pitchFamily="18" charset="0"/>
                <a:cs typeface="Times New Roman" pitchFamily="18" charset="0"/>
              </a:rPr>
              <a:t>E’ associato alla Dissociazione Strutturale secondaria della Personalità (</a:t>
            </a:r>
            <a:r>
              <a:rPr lang="it-IT" sz="2800" dirty="0" err="1">
                <a:solidFill>
                  <a:srgbClr val="002060"/>
                </a:solidFill>
                <a:latin typeface="Times New Roman" pitchFamily="18" charset="0"/>
                <a:cs typeface="Times New Roman" pitchFamily="18" charset="0"/>
              </a:rPr>
              <a:t>van</a:t>
            </a:r>
            <a:r>
              <a:rPr lang="it-IT" sz="2800" dirty="0">
                <a:solidFill>
                  <a:srgbClr val="002060"/>
                </a:solidFill>
                <a:latin typeface="Times New Roman" pitchFamily="18" charset="0"/>
                <a:cs typeface="Times New Roman" pitchFamily="18" charset="0"/>
              </a:rPr>
              <a:t> </a:t>
            </a:r>
            <a:r>
              <a:rPr lang="it-IT" sz="2800" dirty="0" err="1">
                <a:solidFill>
                  <a:srgbClr val="002060"/>
                </a:solidFill>
                <a:latin typeface="Times New Roman" pitchFamily="18" charset="0"/>
                <a:cs typeface="Times New Roman" pitchFamily="18" charset="0"/>
              </a:rPr>
              <a:t>der</a:t>
            </a:r>
            <a:r>
              <a:rPr lang="it-IT" sz="2800" dirty="0">
                <a:solidFill>
                  <a:srgbClr val="002060"/>
                </a:solidFill>
                <a:latin typeface="Times New Roman" pitchFamily="18" charset="0"/>
                <a:cs typeface="Times New Roman" pitchFamily="18" charset="0"/>
              </a:rPr>
              <a:t> </a:t>
            </a:r>
            <a:r>
              <a:rPr lang="it-IT" sz="2800" dirty="0" err="1">
                <a:solidFill>
                  <a:srgbClr val="002060"/>
                </a:solidFill>
                <a:latin typeface="Times New Roman" pitchFamily="18" charset="0"/>
                <a:cs typeface="Times New Roman" pitchFamily="18" charset="0"/>
              </a:rPr>
              <a:t>Hart</a:t>
            </a:r>
            <a:r>
              <a:rPr lang="it-IT" sz="2800" dirty="0">
                <a:solidFill>
                  <a:srgbClr val="002060"/>
                </a:solidFill>
                <a:latin typeface="Times New Roman" pitchFamily="18" charset="0"/>
                <a:cs typeface="Times New Roman" pitchFamily="18" charset="0"/>
              </a:rPr>
              <a:t> et al., 2006)</a:t>
            </a:r>
          </a:p>
          <a:p>
            <a:endParaRPr lang="it-IT" sz="2800" dirty="0">
              <a:solidFill>
                <a:srgbClr val="0066CC"/>
              </a:solidFill>
              <a:latin typeface="Times New Roman" pitchFamily="18" charset="0"/>
              <a:cs typeface="Times New Roman" pitchFamily="18" charset="0"/>
            </a:endParaRPr>
          </a:p>
          <a:p>
            <a:endParaRPr lang="it-IT" sz="2000" dirty="0">
              <a:solidFill>
                <a:srgbClr val="0066CC"/>
              </a:solidFill>
              <a:latin typeface="Times New Roman" pitchFamily="18" charset="0"/>
              <a:cs typeface="Times New Roman" pitchFamily="18" charset="0"/>
            </a:endParaRPr>
          </a:p>
          <a:p>
            <a:endParaRPr lang="it-IT" sz="2000" dirty="0">
              <a:solidFill>
                <a:srgbClr val="0066CC"/>
              </a:solidFill>
              <a:latin typeface="Times New Roman" pitchFamily="18" charset="0"/>
              <a:cs typeface="Times New Roman" pitchFamily="18" charset="0"/>
            </a:endParaRPr>
          </a:p>
        </p:txBody>
      </p:sp>
      <p:sp>
        <p:nvSpPr>
          <p:cNvPr id="2052" name="Text Box 4"/>
          <p:cNvSpPr txBox="1">
            <a:spLocks noChangeArrowheads="1"/>
          </p:cNvSpPr>
          <p:nvPr/>
        </p:nvSpPr>
        <p:spPr bwMode="auto">
          <a:xfrm>
            <a:off x="122238" y="6402388"/>
            <a:ext cx="8148577" cy="323165"/>
          </a:xfrm>
          <a:prstGeom prst="rect">
            <a:avLst/>
          </a:prstGeom>
          <a:noFill/>
          <a:ln w="9525">
            <a:noFill/>
            <a:miter lim="800000"/>
            <a:headEnd/>
            <a:tailEnd/>
          </a:ln>
        </p:spPr>
        <p:txBody>
          <a:bodyPr wrap="none">
            <a:spAutoFit/>
          </a:bodyPr>
          <a:lstStyle/>
          <a:p>
            <a:r>
              <a:rPr lang="it-IT" sz="1500" dirty="0">
                <a:solidFill>
                  <a:srgbClr val="002060"/>
                </a:solidFill>
              </a:rPr>
              <a:t>Da: </a:t>
            </a:r>
            <a:r>
              <a:rPr lang="it-IT" sz="1500" dirty="0" err="1">
                <a:solidFill>
                  <a:srgbClr val="002060"/>
                </a:solidFill>
              </a:rPr>
              <a:t>A.M.leeds</a:t>
            </a:r>
            <a:r>
              <a:rPr lang="it-IT" sz="1500" dirty="0">
                <a:solidFill>
                  <a:srgbClr val="002060"/>
                </a:solidFill>
              </a:rPr>
              <a:t>, Seminario per l’Associazione EMDR, Milano, 11.06.12, vedi </a:t>
            </a:r>
            <a:r>
              <a:rPr lang="it-IT" sz="1500" dirty="0" err="1">
                <a:solidFill>
                  <a:srgbClr val="002060"/>
                </a:solidFill>
              </a:rPr>
              <a:t>review</a:t>
            </a:r>
            <a:r>
              <a:rPr lang="it-IT" sz="1500" dirty="0">
                <a:solidFill>
                  <a:srgbClr val="002060"/>
                </a:solidFill>
              </a:rPr>
              <a:t> online in Leeds,2010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3000"/>
                                        <p:tgtEl>
                                          <p:spTgt spid="3">
                                            <p:txEl>
                                              <p:pRg st="0" end="0"/>
                                            </p:txEl>
                                          </p:spTgt>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80728"/>
            <a:ext cx="9144000" cy="5868080"/>
          </a:xfrm>
          <a:prstGeom prst="rect">
            <a:avLst/>
          </a:prstGeom>
          <a:noFill/>
        </p:spPr>
        <p:txBody>
          <a:bodyPr wrap="square" numCol="2" rtlCol="0">
            <a:spAutoFit/>
          </a:bodyPr>
          <a:lstStyle/>
          <a:p>
            <a:r>
              <a:rPr lang="it-IT" sz="2100" dirty="0" smtClean="0">
                <a:solidFill>
                  <a:srgbClr val="002060"/>
                </a:solidFill>
                <a:latin typeface="Times New Roman" pitchFamily="18" charset="0"/>
                <a:cs typeface="Times New Roman" pitchFamily="18" charset="0"/>
              </a:rPr>
              <a:t>“</a:t>
            </a:r>
            <a:r>
              <a:rPr lang="it-IT" sz="2100" b="1" dirty="0" smtClean="0">
                <a:solidFill>
                  <a:srgbClr val="002060"/>
                </a:solidFill>
                <a:latin typeface="Times New Roman" pitchFamily="18" charset="0"/>
                <a:cs typeface="Times New Roman" pitchFamily="18" charset="0"/>
              </a:rPr>
              <a:t>La violenza è un primario e crescente problema di salute pubblica nel mondo </a:t>
            </a:r>
            <a:r>
              <a:rPr lang="it-IT" sz="2100" b="1" dirty="0" err="1" smtClean="0">
                <a:solidFill>
                  <a:srgbClr val="002060"/>
                </a:solidFill>
                <a:latin typeface="Times New Roman" pitchFamily="18" charset="0"/>
                <a:cs typeface="Times New Roman" pitchFamily="18" charset="0"/>
              </a:rPr>
              <a:t>intero</a:t>
            </a:r>
            <a:r>
              <a:rPr lang="it-IT" sz="2100" dirty="0" err="1" smtClean="0">
                <a:solidFill>
                  <a:srgbClr val="002060"/>
                </a:solidFill>
                <a:latin typeface="Times New Roman" pitchFamily="18" charset="0"/>
                <a:cs typeface="Times New Roman" pitchFamily="18" charset="0"/>
              </a:rPr>
              <a:t>…</a:t>
            </a:r>
            <a:r>
              <a:rPr lang="it-IT" sz="2100" dirty="0" smtClean="0">
                <a:solidFill>
                  <a:srgbClr val="002060"/>
                </a:solidFill>
                <a:latin typeface="Times New Roman" pitchFamily="18" charset="0"/>
                <a:cs typeface="Times New Roman" pitchFamily="18" charset="0"/>
              </a:rPr>
              <a:t>. (richiamando la Risoluzione del 1996) … con serie conseguenze – sia a breve che a lungo termine –  per individui, famiglie, comunità e Paesi”</a:t>
            </a:r>
          </a:p>
          <a:p>
            <a:r>
              <a:rPr lang="it-IT" sz="2100" dirty="0" smtClean="0">
                <a:solidFill>
                  <a:srgbClr val="002060"/>
                </a:solidFill>
                <a:latin typeface="Times New Roman" pitchFamily="18" charset="0"/>
                <a:cs typeface="Times New Roman" pitchFamily="18" charset="0"/>
              </a:rPr>
              <a:t>“Lo scopo del Rapporto è suscitare consapevolezza del problema della violenza globalmente e sottolineare che la violenza si può prevenire e che la salute pubblica ha un ruolo cruciale da giocare nell’occuparsi delle sue cause e </a:t>
            </a:r>
            <a:r>
              <a:rPr lang="it-IT" sz="2100" dirty="0" err="1" smtClean="0">
                <a:solidFill>
                  <a:srgbClr val="002060"/>
                </a:solidFill>
                <a:latin typeface="Times New Roman" pitchFamily="18" charset="0"/>
                <a:cs typeface="Times New Roman" pitchFamily="18" charset="0"/>
              </a:rPr>
              <a:t>conseguenze…</a:t>
            </a:r>
            <a:r>
              <a:rPr lang="it-IT" sz="2100" dirty="0" smtClean="0">
                <a:solidFill>
                  <a:srgbClr val="002060"/>
                </a:solidFill>
                <a:latin typeface="Times New Roman" pitchFamily="18" charset="0"/>
                <a:cs typeface="Times New Roman" pitchFamily="18" charset="0"/>
              </a:rPr>
              <a:t>”</a:t>
            </a:r>
          </a:p>
          <a:p>
            <a:r>
              <a:rPr lang="it-IT" sz="2100" dirty="0" smtClean="0">
                <a:solidFill>
                  <a:srgbClr val="002060"/>
                </a:solidFill>
                <a:latin typeface="Times New Roman" pitchFamily="18" charset="0"/>
                <a:cs typeface="Times New Roman" pitchFamily="18" charset="0"/>
              </a:rPr>
              <a:t>“ Il Rapporto esamina i tipi di violenza che sono presenti in tutto il mondo, </a:t>
            </a:r>
            <a:r>
              <a:rPr lang="it-IT" sz="2100" b="1" dirty="0" smtClean="0">
                <a:solidFill>
                  <a:srgbClr val="002060"/>
                </a:solidFill>
                <a:latin typeface="Times New Roman" pitchFamily="18" charset="0"/>
                <a:cs typeface="Times New Roman" pitchFamily="18" charset="0"/>
              </a:rPr>
              <a:t>nella vita di ogni giorno della gente </a:t>
            </a:r>
            <a:r>
              <a:rPr lang="it-IT" sz="2100" dirty="0" smtClean="0">
                <a:solidFill>
                  <a:srgbClr val="002060"/>
                </a:solidFill>
                <a:latin typeface="Times New Roman" pitchFamily="18" charset="0"/>
                <a:cs typeface="Times New Roman" pitchFamily="18" charset="0"/>
              </a:rPr>
              <a:t>e che costituiscono la massa del carico sanitario imposto dalla violenza:</a:t>
            </a:r>
            <a:endParaRPr lang="it-IT" sz="2000" i="1" dirty="0" smtClean="0">
              <a:solidFill>
                <a:srgbClr val="002060"/>
              </a:solidFill>
              <a:latin typeface="Times New Roman" pitchFamily="18" charset="0"/>
              <a:cs typeface="Times New Roman" pitchFamily="18" charset="0"/>
            </a:endParaRPr>
          </a:p>
          <a:p>
            <a:pPr>
              <a:buFont typeface="Wingdings" pitchFamily="2" charset="2"/>
              <a:buChar char="Ø"/>
            </a:pPr>
            <a:endParaRPr lang="it-IT" sz="2000" i="1" dirty="0">
              <a:solidFill>
                <a:srgbClr val="002060"/>
              </a:solidFill>
              <a:latin typeface="Times New Roman" pitchFamily="18" charset="0"/>
              <a:cs typeface="Times New Roman" pitchFamily="18" charset="0"/>
            </a:endParaRPr>
          </a:p>
          <a:p>
            <a:pPr>
              <a:buFont typeface="Wingdings" pitchFamily="2" charset="2"/>
              <a:buChar char="Ø"/>
            </a:pPr>
            <a:r>
              <a:rPr lang="it-IT" sz="2000" dirty="0">
                <a:solidFill>
                  <a:srgbClr val="002060"/>
                </a:solidFill>
                <a:latin typeface="Times New Roman" pitchFamily="18" charset="0"/>
                <a:cs typeface="Times New Roman" pitchFamily="18" charset="0"/>
              </a:rPr>
              <a:t> </a:t>
            </a:r>
            <a:r>
              <a:rPr lang="it-IT" sz="2000" dirty="0" smtClean="0">
                <a:solidFill>
                  <a:srgbClr val="002060"/>
                </a:solidFill>
                <a:latin typeface="Times New Roman" pitchFamily="18" charset="0"/>
                <a:cs typeface="Times New Roman" pitchFamily="18" charset="0"/>
              </a:rPr>
              <a:t>VIOLENZA GIOVANILE</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ABUSO </a:t>
            </a:r>
            <a:r>
              <a:rPr lang="it-IT" sz="2000" dirty="0">
                <a:solidFill>
                  <a:srgbClr val="002060"/>
                </a:solidFill>
                <a:latin typeface="Times New Roman" pitchFamily="18" charset="0"/>
                <a:cs typeface="Times New Roman" pitchFamily="18" charset="0"/>
              </a:rPr>
              <a:t>E TRASCURATEZZA NELL’INFANZIA DA PARTE </a:t>
            </a:r>
            <a:r>
              <a:rPr lang="it-IT" sz="2000" dirty="0" err="1">
                <a:solidFill>
                  <a:srgbClr val="002060"/>
                </a:solidFill>
                <a:latin typeface="Times New Roman" pitchFamily="18" charset="0"/>
                <a:cs typeface="Times New Roman" pitchFamily="18" charset="0"/>
              </a:rPr>
              <a:t>DI</a:t>
            </a:r>
            <a:r>
              <a:rPr lang="it-IT" sz="2000" dirty="0">
                <a:solidFill>
                  <a:srgbClr val="002060"/>
                </a:solidFill>
                <a:latin typeface="Times New Roman" pitchFamily="18" charset="0"/>
                <a:cs typeface="Times New Roman" pitchFamily="18" charset="0"/>
              </a:rPr>
              <a:t> GENITORI E DATORI </a:t>
            </a:r>
            <a:r>
              <a:rPr lang="it-IT" sz="2000" dirty="0" err="1">
                <a:solidFill>
                  <a:srgbClr val="002060"/>
                </a:solidFill>
                <a:latin typeface="Times New Roman" pitchFamily="18" charset="0"/>
                <a:cs typeface="Times New Roman" pitchFamily="18" charset="0"/>
              </a:rPr>
              <a:t>DI</a:t>
            </a:r>
            <a:r>
              <a:rPr lang="it-IT" sz="2000" dirty="0">
                <a:solidFill>
                  <a:srgbClr val="002060"/>
                </a:solidFill>
                <a:latin typeface="Times New Roman" pitchFamily="18" charset="0"/>
                <a:cs typeface="Times New Roman" pitchFamily="18" charset="0"/>
              </a:rPr>
              <a:t> </a:t>
            </a:r>
            <a:r>
              <a:rPr lang="it-IT" sz="2000" dirty="0" smtClean="0">
                <a:solidFill>
                  <a:srgbClr val="002060"/>
                </a:solidFill>
                <a:latin typeface="Times New Roman" pitchFamily="18" charset="0"/>
                <a:cs typeface="Times New Roman" pitchFamily="18" charset="0"/>
              </a:rPr>
              <a:t>CURE</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VIOLENZA </a:t>
            </a:r>
            <a:r>
              <a:rPr lang="it-IT" sz="2000" dirty="0">
                <a:solidFill>
                  <a:srgbClr val="002060"/>
                </a:solidFill>
                <a:latin typeface="Times New Roman" pitchFamily="18" charset="0"/>
                <a:cs typeface="Times New Roman" pitchFamily="18" charset="0"/>
              </a:rPr>
              <a:t>DA PARTE </a:t>
            </a:r>
            <a:r>
              <a:rPr lang="it-IT" sz="2000" dirty="0" err="1">
                <a:solidFill>
                  <a:srgbClr val="002060"/>
                </a:solidFill>
                <a:latin typeface="Times New Roman" pitchFamily="18" charset="0"/>
                <a:cs typeface="Times New Roman" pitchFamily="18" charset="0"/>
              </a:rPr>
              <a:t>DI</a:t>
            </a:r>
            <a:r>
              <a:rPr lang="it-IT" sz="2000" dirty="0">
                <a:solidFill>
                  <a:srgbClr val="002060"/>
                </a:solidFill>
                <a:latin typeface="Times New Roman" pitchFamily="18" charset="0"/>
                <a:cs typeface="Times New Roman" pitchFamily="18" charset="0"/>
              </a:rPr>
              <a:t> PARTNER </a:t>
            </a:r>
            <a:r>
              <a:rPr lang="it-IT" sz="2000" dirty="0" smtClean="0">
                <a:solidFill>
                  <a:srgbClr val="002060"/>
                </a:solidFill>
                <a:latin typeface="Times New Roman" pitchFamily="18" charset="0"/>
                <a:cs typeface="Times New Roman" pitchFamily="18" charset="0"/>
              </a:rPr>
              <a:t>INTIMI</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ABUSO </a:t>
            </a:r>
            <a:r>
              <a:rPr lang="it-IT" sz="2000" dirty="0">
                <a:solidFill>
                  <a:srgbClr val="002060"/>
                </a:solidFill>
                <a:latin typeface="Times New Roman" pitchFamily="18" charset="0"/>
                <a:cs typeface="Times New Roman" pitchFamily="18" charset="0"/>
              </a:rPr>
              <a:t>DEGLI </a:t>
            </a:r>
            <a:r>
              <a:rPr lang="it-IT" sz="2000" dirty="0" smtClean="0">
                <a:solidFill>
                  <a:srgbClr val="002060"/>
                </a:solidFill>
                <a:latin typeface="Times New Roman" pitchFamily="18" charset="0"/>
                <a:cs typeface="Times New Roman" pitchFamily="18" charset="0"/>
              </a:rPr>
              <a:t>ANZIANI</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VIOLENZA SESSUALE</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VIOLENZA AUTODIRETTA</a:t>
            </a:r>
            <a:r>
              <a:rPr lang="it-IT" sz="2000" dirty="0">
                <a:solidFill>
                  <a:srgbClr val="002060"/>
                </a:solidFill>
                <a:latin typeface="Times New Roman" pitchFamily="18" charset="0"/>
                <a:cs typeface="Times New Roman" pitchFamily="18" charset="0"/>
              </a:rPr>
              <a:t>  </a:t>
            </a:r>
          </a:p>
          <a:p>
            <a:pPr>
              <a:lnSpc>
                <a:spcPct val="150000"/>
              </a:lnSpc>
              <a:buFont typeface="Wingdings" pitchFamily="2" charset="2"/>
              <a:buChar char="Ø"/>
            </a:pPr>
            <a:r>
              <a:rPr lang="it-IT" sz="2000" dirty="0" smtClean="0">
                <a:solidFill>
                  <a:srgbClr val="002060"/>
                </a:solidFill>
                <a:latin typeface="Times New Roman" pitchFamily="18" charset="0"/>
                <a:cs typeface="Times New Roman" pitchFamily="18" charset="0"/>
              </a:rPr>
              <a:t> VIOLENZA COLLETTIVA</a:t>
            </a:r>
            <a:r>
              <a:rPr lang="it-IT" sz="2000" dirty="0">
                <a:solidFill>
                  <a:srgbClr val="002060"/>
                </a:solidFill>
                <a:latin typeface="Times New Roman" pitchFamily="18" charset="0"/>
                <a:cs typeface="Times New Roman" pitchFamily="18" charset="0"/>
              </a:rPr>
              <a:t> </a:t>
            </a:r>
          </a:p>
        </p:txBody>
      </p:sp>
      <p:sp>
        <p:nvSpPr>
          <p:cNvPr id="3" name="CasellaDiTesto 2"/>
          <p:cNvSpPr txBox="1"/>
          <p:nvPr/>
        </p:nvSpPr>
        <p:spPr>
          <a:xfrm>
            <a:off x="690735" y="44624"/>
            <a:ext cx="7409657" cy="969496"/>
          </a:xfrm>
          <a:prstGeom prst="rect">
            <a:avLst/>
          </a:prstGeom>
          <a:noFill/>
        </p:spPr>
        <p:txBody>
          <a:bodyPr wrap="none" rtlCol="0">
            <a:spAutoFit/>
          </a:bodyPr>
          <a:lstStyle/>
          <a:p>
            <a:pPr algn="ctr">
              <a:lnSpc>
                <a:spcPct val="150000"/>
              </a:lnSpc>
            </a:pPr>
            <a:r>
              <a:rPr lang="it-IT" sz="2000" b="1" dirty="0" smtClean="0">
                <a:solidFill>
                  <a:srgbClr val="002060"/>
                </a:solidFill>
                <a:latin typeface="Times New Roman" pitchFamily="18" charset="0"/>
                <a:cs typeface="Times New Roman" pitchFamily="18" charset="0"/>
              </a:rPr>
              <a:t>ORGANIZZAZIONE MONDIALE DELLA SANITÀ</a:t>
            </a:r>
          </a:p>
          <a:p>
            <a:pPr algn="ctr">
              <a:lnSpc>
                <a:spcPct val="150000"/>
              </a:lnSpc>
            </a:pPr>
            <a:r>
              <a:rPr lang="it-IT" b="1" dirty="0" smtClean="0">
                <a:solidFill>
                  <a:srgbClr val="002060"/>
                </a:solidFill>
                <a:latin typeface="Times New Roman" pitchFamily="18" charset="0"/>
                <a:cs typeface="Times New Roman" pitchFamily="18" charset="0"/>
              </a:rPr>
              <a:t>RAPPORTO MONDIALE SU VIOLENZA E SALUTE, OTTOBRE 2002</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1_Tema di Offic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TotalTime>
  <Words>4562</Words>
  <Application>Microsoft Office PowerPoint</Application>
  <PresentationFormat>Presentazione su schermo (4:3)</PresentationFormat>
  <Paragraphs>454</Paragraphs>
  <Slides>53</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53</vt:i4>
      </vt:variant>
    </vt:vector>
  </HeadingPairs>
  <TitlesOfParts>
    <vt:vector size="55" baseType="lpstr">
      <vt:lpstr>1_Tema di Office</vt:lpstr>
      <vt:lpstr>Acrobat Document</vt:lpstr>
      <vt:lpstr>Esperienze Sfavorevoli Infantili</vt:lpstr>
      <vt:lpstr> LA STORIA </vt:lpstr>
      <vt:lpstr>Diapositiva 3</vt:lpstr>
      <vt:lpstr>Diapositiva 4</vt:lpstr>
      <vt:lpstr>Diapositiva 5</vt:lpstr>
      <vt:lpstr>Diapositiva 6</vt:lpstr>
      <vt:lpstr>Diapositiva 7</vt:lpstr>
      <vt:lpstr>Diapositiva 8</vt:lpstr>
      <vt:lpstr>Diapositiva 9</vt:lpstr>
      <vt:lpstr>GLI EFFETTI DELL’ABUSO ALL’INFANZIA SULLA SALUTE: QUATTRO PERCORSI ATTRAVERSO CUI L’ABUSO PUÒ INFLUIRE SULLA SALUTE</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LE ESPERIENZE SFAVOREVOLI INFANTILI</vt:lpstr>
      <vt:lpstr>ABUSO EMOZIONALE (aree di rischio secondo Glaser, 2002)</vt:lpstr>
      <vt:lpstr>L’ESPERIENZA TRAUMATICA</vt:lpstr>
      <vt:lpstr>Gruppi di donne   secondo il percorso di vita dichiarato (%)</vt:lpstr>
      <vt:lpstr>Diapositiva 26</vt:lpstr>
      <vt:lpstr>TRAUMA E CERVELLO</vt:lpstr>
      <vt:lpstr>Diapositiva 28</vt:lpstr>
      <vt:lpstr>TRAUMA E CERVELLO</vt:lpstr>
      <vt:lpstr>Diapositiva 30</vt:lpstr>
      <vt:lpstr>Diapositiva 31</vt:lpstr>
      <vt:lpstr>Diapositiva 32</vt:lpstr>
      <vt:lpstr>TRAUMA E CERVELLO</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TRAUMA E FUNZIONAMENTO PSICOLOGICO</vt:lpstr>
      <vt:lpstr>Diapositiva 45</vt:lpstr>
      <vt:lpstr>TRAUMA E FUNZIONAMENTO PSICOLOGICO</vt:lpstr>
      <vt:lpstr>Diapositiva 47</vt:lpstr>
      <vt:lpstr>Diapositiva 48</vt:lpstr>
      <vt:lpstr>Diapositiva 49</vt:lpstr>
      <vt:lpstr>Diapositiva 50</vt:lpstr>
      <vt:lpstr>Diapositiva 51</vt:lpstr>
      <vt:lpstr>LA RIATTIVABILITA’</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Esperienze Sfavorevoli Infantili</dc:title>
  <dc:creator>Utente Windows</dc:creator>
  <cp:lastModifiedBy>Utente Windows</cp:lastModifiedBy>
  <cp:revision>158</cp:revision>
  <dcterms:created xsi:type="dcterms:W3CDTF">2014-10-15T07:56:29Z</dcterms:created>
  <dcterms:modified xsi:type="dcterms:W3CDTF">2016-03-06T19:43:38Z</dcterms:modified>
</cp:coreProperties>
</file>